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7" r:id="rId5"/>
    <p:sldId id="265" r:id="rId6"/>
    <p:sldId id="266" r:id="rId7"/>
    <p:sldId id="292" r:id="rId8"/>
    <p:sldId id="267" r:id="rId9"/>
    <p:sldId id="283" r:id="rId10"/>
    <p:sldId id="284" r:id="rId11"/>
    <p:sldId id="268" r:id="rId12"/>
    <p:sldId id="275" r:id="rId13"/>
    <p:sldId id="276" r:id="rId14"/>
    <p:sldId id="281" r:id="rId15"/>
    <p:sldId id="271" r:id="rId16"/>
    <p:sldId id="273" r:id="rId17"/>
    <p:sldId id="272" r:id="rId18"/>
    <p:sldId id="289" r:id="rId19"/>
    <p:sldId id="291" r:id="rId20"/>
    <p:sldId id="274"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86" d="100"/>
          <a:sy n="86" d="100"/>
        </p:scale>
        <p:origin x="56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6/7/2022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6/7/2022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dirty="0"/>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dirty="0"/>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dirty="0"/>
          </a:p>
        </p:txBody>
      </p:sp>
    </p:spTree>
    <p:extLst>
      <p:ext uri="{BB962C8B-B14F-4D97-AF65-F5344CB8AC3E}">
        <p14:creationId xmlns:p14="http://schemas.microsoft.com/office/powerpoint/2010/main" val="359709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5</a:t>
            </a:fld>
            <a:endParaRPr lang="en-US" dirty="0"/>
          </a:p>
        </p:txBody>
      </p:sp>
    </p:spTree>
    <p:extLst>
      <p:ext uri="{BB962C8B-B14F-4D97-AF65-F5344CB8AC3E}">
        <p14:creationId xmlns:p14="http://schemas.microsoft.com/office/powerpoint/2010/main" val="223552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FBA77F83-B7AC-4909-9BEB-E33405BAF89E}" type="slidenum">
              <a:rPr lang="en-US" altLang="en-US" smtClean="0">
                <a:latin typeface="Arial" charset="0"/>
              </a:rPr>
              <a:pPr/>
              <a:t>6</a:t>
            </a:fld>
            <a:endParaRPr lang="en-US" altLang="en-US">
              <a:latin typeface="Arial" charset="0"/>
            </a:endParaRPr>
          </a:p>
        </p:txBody>
      </p:sp>
      <p:sp>
        <p:nvSpPr>
          <p:cNvPr id="26627" name="Rectangle 2"/>
          <p:cNvSpPr>
            <a:spLocks noGrp="1" noRot="1" noChangeAspect="1" noChangeArrowheads="1" noTextEdit="1"/>
          </p:cNvSpPr>
          <p:nvPr>
            <p:ph type="sldImg"/>
          </p:nvPr>
        </p:nvSpPr>
        <p:spPr>
          <a:xfrm>
            <a:off x="685800" y="1143000"/>
            <a:ext cx="5486400" cy="3086100"/>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8</a:t>
            </a:fld>
            <a:endParaRPr lang="en-US" dirty="0"/>
          </a:p>
        </p:txBody>
      </p:sp>
    </p:spTree>
    <p:extLst>
      <p:ext uri="{BB962C8B-B14F-4D97-AF65-F5344CB8AC3E}">
        <p14:creationId xmlns:p14="http://schemas.microsoft.com/office/powerpoint/2010/main" val="55326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9</a:t>
            </a:fld>
            <a:endParaRPr lang="en-US" dirty="0"/>
          </a:p>
        </p:txBody>
      </p:sp>
    </p:spTree>
    <p:extLst>
      <p:ext uri="{BB962C8B-B14F-4D97-AF65-F5344CB8AC3E}">
        <p14:creationId xmlns:p14="http://schemas.microsoft.com/office/powerpoint/2010/main" val="129184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10</a:t>
            </a:fld>
            <a:endParaRPr lang="en-US" dirty="0"/>
          </a:p>
        </p:txBody>
      </p:sp>
    </p:spTree>
    <p:extLst>
      <p:ext uri="{BB962C8B-B14F-4D97-AF65-F5344CB8AC3E}">
        <p14:creationId xmlns:p14="http://schemas.microsoft.com/office/powerpoint/2010/main" val="2809649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685800" y="1143000"/>
            <a:ext cx="5486400" cy="308610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E76FE1D3-025D-4984-82C4-0AEBD8EB0DD5}" type="slidenum">
              <a:rPr lang="en-US" altLang="en-US" smtClean="0">
                <a:latin typeface="Arial" charset="0"/>
              </a:rPr>
              <a:pPr/>
              <a:t>18</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6/7/2022</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6/7/2022</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6/7/2022</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6/7/2022</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6/7/2022</a:t>
            </a:fld>
            <a:endParaRPr lang="en-US" dirty="0"/>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6/7/2022</a:t>
            </a:fld>
            <a:endParaRPr lang="en-US" dirty="0"/>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6/7/2022</a:t>
            </a:fld>
            <a:endParaRPr lang="en-US" dirty="0"/>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6/7/2022</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6/7/2022</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6/7/2022</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35.wmf"/></Relationships>
</file>

<file path=ppt/slides/_rels/slide13.xml.rels><?xml version="1.0" encoding="UTF-8" standalone="yes"?>
<Relationships xmlns="http://schemas.openxmlformats.org/package/2006/relationships"><Relationship Id="rId8" Type="http://schemas.openxmlformats.org/officeDocument/2006/relationships/hyperlink" Target="https://www.boarshawprimary.co.uk/" TargetMode="External"/><Relationship Id="rId3" Type="http://schemas.openxmlformats.org/officeDocument/2006/relationships/hyperlink" Target="https://www.google.co.uk/url?sa=i&amp;rct=j&amp;q=&amp;esrc=s&amp;source=images&amp;cd=&amp;cad=rja&amp;uact=8&amp;ved=2ahUKEwiW4fGG07_bAhVLBsAKHeaXAXgQjRx6BAgBEAU&amp;url=https://www.amazon.com/ClassDojo/dp/B01AIM0EGO&amp;psig=AOvVaw34ChISZrTRfWOqXGK1tEtE&amp;ust=1528395492155801" TargetMode="External"/><Relationship Id="rId7" Type="http://schemas.openxmlformats.org/officeDocument/2006/relationships/image" Target="../media/image40.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4.w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432" y="2646310"/>
            <a:ext cx="8458200" cy="772345"/>
          </a:xfrm>
        </p:spPr>
        <p:txBody>
          <a:bodyPr>
            <a:normAutofit fontScale="90000"/>
          </a:bodyPr>
          <a:lstStyle/>
          <a:p>
            <a:r>
              <a:rPr lang="en-US" dirty="0">
                <a:latin typeface="Comic Sans MS" panose="030F0702030302020204" pitchFamily="66" charset="0"/>
              </a:rPr>
              <a:t>Reception Intake September 2022</a:t>
            </a:r>
          </a:p>
        </p:txBody>
      </p:sp>
      <p:pic>
        <p:nvPicPr>
          <p:cNvPr id="1026" name="Picture 2" descr="https://www.boarshawprimary.co.uk/images/logo/Boarshaw_logo.png">
            <a:extLst>
              <a:ext uri="{FF2B5EF4-FFF2-40B4-BE49-F238E27FC236}">
                <a16:creationId xmlns:a16="http://schemas.microsoft.com/office/drawing/2014/main" id="{C53730A4-9C95-4433-B156-43ED0FCA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332656"/>
            <a:ext cx="932497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471633" y="172061"/>
            <a:ext cx="9577064" cy="747787"/>
          </a:xfrm>
        </p:spPr>
        <p:txBody>
          <a:bodyPr/>
          <a:lstStyle/>
          <a:p>
            <a:r>
              <a:rPr lang="en-US" dirty="0">
                <a:latin typeface="Comic Sans MS" panose="030F0702030302020204" pitchFamily="66" charset="0"/>
              </a:rPr>
              <a:t>What I need to start school</a:t>
            </a:r>
          </a:p>
        </p:txBody>
      </p:sp>
      <p:sp>
        <p:nvSpPr>
          <p:cNvPr id="2" name="TextBox 1">
            <a:extLst>
              <a:ext uri="{FF2B5EF4-FFF2-40B4-BE49-F238E27FC236}">
                <a16:creationId xmlns:a16="http://schemas.microsoft.com/office/drawing/2014/main" id="{2B8908B3-3762-4560-9B44-42EC18D8DABF}"/>
              </a:ext>
            </a:extLst>
          </p:cNvPr>
          <p:cNvSpPr txBox="1"/>
          <p:nvPr/>
        </p:nvSpPr>
        <p:spPr>
          <a:xfrm>
            <a:off x="478210" y="973940"/>
            <a:ext cx="3960440" cy="2554545"/>
          </a:xfrm>
          <a:prstGeom prst="rect">
            <a:avLst/>
          </a:prstGeom>
          <a:noFill/>
        </p:spPr>
        <p:txBody>
          <a:bodyPr wrap="square" rtlCol="0">
            <a:spAutoFit/>
          </a:bodyPr>
          <a:lstStyle/>
          <a:p>
            <a:r>
              <a:rPr lang="en-US" sz="2000" b="1" dirty="0">
                <a:latin typeface="Comic Sans MS" panose="030F0702030302020204" pitchFamily="66" charset="0"/>
              </a:rPr>
              <a:t>Outdoor Clothes</a:t>
            </a:r>
          </a:p>
          <a:p>
            <a:endParaRPr lang="en-US" sz="2000" dirty="0">
              <a:latin typeface="Comic Sans MS" panose="030F0702030302020204" pitchFamily="66" charset="0"/>
            </a:endParaRPr>
          </a:p>
          <a:p>
            <a:r>
              <a:rPr lang="en-US" sz="2000" dirty="0">
                <a:latin typeface="Comic Sans MS" panose="030F0702030302020204" pitchFamily="66" charset="0"/>
              </a:rPr>
              <a:t>Wellington Boots</a:t>
            </a:r>
          </a:p>
          <a:p>
            <a:r>
              <a:rPr lang="en-US" sz="2000" dirty="0">
                <a:latin typeface="Comic Sans MS" panose="030F0702030302020204" pitchFamily="66" charset="0"/>
              </a:rPr>
              <a:t>Spare socks (lots!)</a:t>
            </a:r>
          </a:p>
          <a:p>
            <a:r>
              <a:rPr lang="en-US" sz="2000" dirty="0">
                <a:latin typeface="Comic Sans MS" panose="030F0702030302020204" pitchFamily="66" charset="0"/>
              </a:rPr>
              <a:t>Change of clothes</a:t>
            </a:r>
          </a:p>
          <a:p>
            <a:r>
              <a:rPr lang="en-US" sz="2000" dirty="0">
                <a:latin typeface="Comic Sans MS" panose="030F0702030302020204" pitchFamily="66" charset="0"/>
              </a:rPr>
              <a:t>Hat</a:t>
            </a:r>
          </a:p>
          <a:p>
            <a:r>
              <a:rPr lang="en-US" sz="2000" dirty="0">
                <a:latin typeface="Comic Sans MS" panose="030F0702030302020204" pitchFamily="66" charset="0"/>
              </a:rPr>
              <a:t>Gloves</a:t>
            </a:r>
          </a:p>
          <a:p>
            <a:r>
              <a:rPr lang="en-US" sz="2000" dirty="0">
                <a:latin typeface="Comic Sans MS" panose="030F0702030302020204" pitchFamily="66" charset="0"/>
              </a:rPr>
              <a:t>Cap/Summer hat (Summer only)</a:t>
            </a:r>
            <a:endParaRPr lang="en-GB" sz="2000" dirty="0">
              <a:latin typeface="Comic Sans MS" panose="030F0702030302020204" pitchFamily="66" charset="0"/>
            </a:endParaRPr>
          </a:p>
        </p:txBody>
      </p:sp>
      <p:sp>
        <p:nvSpPr>
          <p:cNvPr id="16" name="TextBox 15">
            <a:extLst>
              <a:ext uri="{FF2B5EF4-FFF2-40B4-BE49-F238E27FC236}">
                <a16:creationId xmlns:a16="http://schemas.microsoft.com/office/drawing/2014/main" id="{D5713F0E-1DBC-40A5-9A65-E681B9214DCD}"/>
              </a:ext>
            </a:extLst>
          </p:cNvPr>
          <p:cNvSpPr txBox="1"/>
          <p:nvPr/>
        </p:nvSpPr>
        <p:spPr>
          <a:xfrm>
            <a:off x="5690016" y="1069594"/>
            <a:ext cx="5734576" cy="2554545"/>
          </a:xfrm>
          <a:prstGeom prst="rect">
            <a:avLst/>
          </a:prstGeom>
          <a:noFill/>
        </p:spPr>
        <p:txBody>
          <a:bodyPr wrap="square" rtlCol="0">
            <a:spAutoFit/>
          </a:bodyPr>
          <a:lstStyle/>
          <a:p>
            <a:r>
              <a:rPr lang="en-US" sz="2000" dirty="0">
                <a:latin typeface="Comic Sans MS" panose="030F0702030302020204" pitchFamily="66" charset="0"/>
              </a:rPr>
              <a:t>Children in Reception will have access to outdoors throughout the year, in any weather. Please ensure children have a suitable outdoor coat. We ask that wellington boots are left in school all year. </a:t>
            </a:r>
          </a:p>
          <a:p>
            <a:r>
              <a:rPr lang="en-US" sz="2000" dirty="0">
                <a:latin typeface="Comic Sans MS" panose="030F0702030302020204" pitchFamily="66" charset="0"/>
              </a:rPr>
              <a:t>Please also ensure a full change of clothes, including multiple socks are in your child’s book bag. </a:t>
            </a:r>
            <a:endParaRPr lang="en-GB" sz="2000" dirty="0">
              <a:latin typeface="Comic Sans MS" panose="030F0702030302020204" pitchFamily="66" charset="0"/>
            </a:endParaRPr>
          </a:p>
        </p:txBody>
      </p:sp>
      <p:pic>
        <p:nvPicPr>
          <p:cNvPr id="11" name="Picture 2" descr="LABEL IT OR LOSE IT Trademark of If Lost Limited Serial Number: 77884424 ::  Trademarkia Trademarks">
            <a:extLst>
              <a:ext uri="{FF2B5EF4-FFF2-40B4-BE49-F238E27FC236}">
                <a16:creationId xmlns:a16="http://schemas.microsoft.com/office/drawing/2014/main" id="{6179379B-5B93-463B-9946-30027E375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675" y="4478054"/>
            <a:ext cx="33147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igle Kids Woodypop Wellington Boots">
            <a:extLst>
              <a:ext uri="{FF2B5EF4-FFF2-40B4-BE49-F238E27FC236}">
                <a16:creationId xmlns:a16="http://schemas.microsoft.com/office/drawing/2014/main" id="{C1F39E63-3D41-4EE6-AC98-FDA0034E64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088" y="3624139"/>
            <a:ext cx="195262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83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3620-8C3A-443D-9F5D-1B114460DF41}"/>
              </a:ext>
            </a:extLst>
          </p:cNvPr>
          <p:cNvSpPr>
            <a:spLocks noGrp="1"/>
          </p:cNvSpPr>
          <p:nvPr>
            <p:ph type="title"/>
          </p:nvPr>
        </p:nvSpPr>
        <p:spPr>
          <a:xfrm>
            <a:off x="839416" y="188640"/>
            <a:ext cx="9829800" cy="687610"/>
          </a:xfrm>
        </p:spPr>
        <p:txBody>
          <a:bodyPr/>
          <a:lstStyle/>
          <a:p>
            <a:r>
              <a:rPr lang="en-US" b="1" dirty="0">
                <a:latin typeface="Comic Sans MS" panose="030F0702030302020204" pitchFamily="66" charset="0"/>
              </a:rPr>
              <a:t>Lunchtime</a:t>
            </a:r>
            <a:endParaRPr lang="en-GB" b="1" dirty="0">
              <a:latin typeface="Comic Sans MS" panose="030F0702030302020204" pitchFamily="66" charset="0"/>
            </a:endParaRPr>
          </a:p>
        </p:txBody>
      </p:sp>
      <p:sp>
        <p:nvSpPr>
          <p:cNvPr id="4" name="TextBox 3">
            <a:extLst>
              <a:ext uri="{FF2B5EF4-FFF2-40B4-BE49-F238E27FC236}">
                <a16:creationId xmlns:a16="http://schemas.microsoft.com/office/drawing/2014/main" id="{A5775464-5451-4AAA-B490-FCCCCE7DE711}"/>
              </a:ext>
            </a:extLst>
          </p:cNvPr>
          <p:cNvSpPr txBox="1"/>
          <p:nvPr/>
        </p:nvSpPr>
        <p:spPr>
          <a:xfrm>
            <a:off x="263352" y="876250"/>
            <a:ext cx="11377264"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omic Sans MS" panose="030F0702030302020204" pitchFamily="66" charset="0"/>
              </a:rPr>
              <a:t>Children will eat lunch in the canteen and all Reception children are entitled to a free school meal. </a:t>
            </a:r>
            <a:r>
              <a:rPr lang="en-GB" altLang="en-US" sz="2000" dirty="0">
                <a:latin typeface="Comic Sans MS" panose="030F0702030302020204" pitchFamily="66" charset="0"/>
              </a:rPr>
              <a:t>We would like all children to have school dinners as this provides an opportunity for children to socialise with their new friends, enjoy trying new foods and helps with independence.</a:t>
            </a:r>
            <a:endParaRPr lang="en-US" sz="2000" dirty="0">
              <a:latin typeface="Comic Sans MS" panose="030F0702030302020204" pitchFamily="66" charset="0"/>
            </a:endParaRPr>
          </a:p>
          <a:p>
            <a:pPr marL="342900" indent="-342900">
              <a:buFont typeface="Arial" panose="020B0604020202020204" pitchFamily="34" charset="0"/>
              <a:buChar char="•"/>
            </a:pPr>
            <a:r>
              <a:rPr lang="en-US" sz="2000" dirty="0">
                <a:latin typeface="Comic Sans MS" panose="030F0702030302020204" pitchFamily="66" charset="0"/>
              </a:rPr>
              <a:t>Our kitchen offers a range of hot meals on a two week cycle (see website for further details).</a:t>
            </a:r>
          </a:p>
          <a:p>
            <a:pPr marL="342900" indent="-342900">
              <a:buFont typeface="Arial" panose="020B0604020202020204" pitchFamily="34" charset="0"/>
              <a:buChar char="•"/>
            </a:pPr>
            <a:r>
              <a:rPr lang="en-US" sz="2000" dirty="0">
                <a:latin typeface="Comic Sans MS" panose="030F0702030302020204" pitchFamily="66" charset="0"/>
              </a:rPr>
              <a:t>Daily</a:t>
            </a:r>
            <a:r>
              <a:rPr lang="en-GB" sz="2000" dirty="0">
                <a:latin typeface="Comic Sans MS" panose="030F0702030302020204" pitchFamily="66" charset="0"/>
              </a:rPr>
              <a:t> options include jacket potatoes, panini and sandwiches. </a:t>
            </a:r>
            <a:endParaRPr lang="en-US" sz="2000" dirty="0">
              <a:latin typeface="Comic Sans MS" panose="030F0702030302020204" pitchFamily="66" charset="0"/>
            </a:endParaRPr>
          </a:p>
          <a:p>
            <a:pPr marL="342900" indent="-342900">
              <a:buFont typeface="Arial" panose="020B0604020202020204" pitchFamily="34" charset="0"/>
              <a:buChar char="•"/>
            </a:pPr>
            <a:r>
              <a:rPr lang="en-US" sz="2000" dirty="0">
                <a:latin typeface="Comic Sans MS" panose="030F0702030302020204" pitchFamily="66" charset="0"/>
              </a:rPr>
              <a:t>We encourage children to have a hot meal everyday. We allow one sandwich a week unless otherwise advised by parents. </a:t>
            </a:r>
          </a:p>
          <a:p>
            <a:pPr marL="342900" indent="-342900">
              <a:buFont typeface="Arial" panose="020B0604020202020204" pitchFamily="34" charset="0"/>
              <a:buChar char="•"/>
            </a:pPr>
            <a:r>
              <a:rPr lang="en-US" sz="2000" dirty="0">
                <a:latin typeface="Comic Sans MS" panose="030F0702030302020204" pitchFamily="66" charset="0"/>
              </a:rPr>
              <a:t>Please ensure we are informed of any allergies or dietary needs. </a:t>
            </a:r>
          </a:p>
          <a:p>
            <a:pPr marL="342900" indent="-342900">
              <a:buFont typeface="Arial" panose="020B0604020202020204" pitchFamily="34" charset="0"/>
              <a:buChar char="•"/>
            </a:pPr>
            <a:r>
              <a:rPr lang="en-US" sz="2000" dirty="0">
                <a:latin typeface="Comic Sans MS" panose="030F0702030302020204" pitchFamily="66" charset="0"/>
              </a:rPr>
              <a:t>We advise all children to start on a school meal but if your child brings a packed lunch please follow the schools healthy lunch guidance. </a:t>
            </a:r>
            <a:endParaRPr lang="en-GB" sz="2000" dirty="0">
              <a:latin typeface="Comic Sans MS" panose="030F0702030302020204" pitchFamily="66" charset="0"/>
            </a:endParaRPr>
          </a:p>
        </p:txBody>
      </p:sp>
      <p:pic>
        <p:nvPicPr>
          <p:cNvPr id="5" name="Picture 3" descr="C:\Users\kbracken\AppData\Local\Microsoft\Windows\Temporary Internet Files\Content.IE5\I9ED02UJ\2011%20spaghetti%20dinner_0[1].jpg">
            <a:extLst>
              <a:ext uri="{FF2B5EF4-FFF2-40B4-BE49-F238E27FC236}">
                <a16:creationId xmlns:a16="http://schemas.microsoft.com/office/drawing/2014/main" id="{D07B6FAE-97EF-4D53-B0B2-CBE7F3098E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2772" y="5157192"/>
            <a:ext cx="12350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3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6BC70BBB-3416-4A64-B349-9F40B12FEE9D}"/>
              </a:ext>
            </a:extLst>
          </p:cNvPr>
          <p:cNvSpPr txBox="1">
            <a:spLocks noChangeArrowheads="1"/>
          </p:cNvSpPr>
          <p:nvPr/>
        </p:nvSpPr>
        <p:spPr>
          <a:xfrm>
            <a:off x="340296" y="224282"/>
            <a:ext cx="60198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ltLang="en-US" dirty="0">
                <a:latin typeface="Comic Sans MS" panose="030F0702030302020204" pitchFamily="66" charset="0"/>
              </a:rPr>
              <a:t>Wrap around care</a:t>
            </a:r>
          </a:p>
        </p:txBody>
      </p:sp>
      <p:sp>
        <p:nvSpPr>
          <p:cNvPr id="10" name="Rectangle 7">
            <a:extLst>
              <a:ext uri="{FF2B5EF4-FFF2-40B4-BE49-F238E27FC236}">
                <a16:creationId xmlns:a16="http://schemas.microsoft.com/office/drawing/2014/main" id="{06287685-B66C-49F6-9969-C810D7F2B06C}"/>
              </a:ext>
            </a:extLst>
          </p:cNvPr>
          <p:cNvSpPr txBox="1">
            <a:spLocks noChangeArrowheads="1"/>
          </p:cNvSpPr>
          <p:nvPr/>
        </p:nvSpPr>
        <p:spPr>
          <a:xfrm>
            <a:off x="191344" y="1264094"/>
            <a:ext cx="10225136" cy="3657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buFontTx/>
              <a:buBlip>
                <a:blip r:embed="rId2"/>
              </a:buBlip>
            </a:pPr>
            <a:r>
              <a:rPr lang="en-US" altLang="en-US" sz="2200" dirty="0">
                <a:latin typeface="Comic Sans MS" panose="030F0702030302020204" pitchFamily="66" charset="0"/>
              </a:rPr>
              <a:t>Breakfast club 8:00-8.45am, £1 a day. You must book in advance as there are limited places available. </a:t>
            </a:r>
          </a:p>
          <a:p>
            <a:pPr>
              <a:buFontTx/>
              <a:buBlip>
                <a:blip r:embed="rId2"/>
              </a:buBlip>
            </a:pPr>
            <a:r>
              <a:rPr lang="en-US" altLang="en-US" sz="2200" dirty="0">
                <a:latin typeface="Comic Sans MS" panose="030F0702030302020204" pitchFamily="66" charset="0"/>
              </a:rPr>
              <a:t>After school club 3.15-5.30pm, £4 a day and must also be booked in advance. </a:t>
            </a:r>
          </a:p>
        </p:txBody>
      </p:sp>
      <p:pic>
        <p:nvPicPr>
          <p:cNvPr id="11" name="Picture 6" descr="j0199283">
            <a:extLst>
              <a:ext uri="{FF2B5EF4-FFF2-40B4-BE49-F238E27FC236}">
                <a16:creationId xmlns:a16="http://schemas.microsoft.com/office/drawing/2014/main" id="{BA88B66B-1022-4C86-A3EB-E9B7AC5BC6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0473749" y="1264094"/>
            <a:ext cx="1219200" cy="1039812"/>
          </a:xfrm>
          <a:prstGeom prst="rect">
            <a:avLst/>
          </a:prstGeom>
        </p:spPr>
      </p:pic>
      <p:pic>
        <p:nvPicPr>
          <p:cNvPr id="12" name="Picture 7" descr="C:\Program Files\Microsoft Office\MEDIA\CAGCAT10\j0234131.wmf">
            <a:extLst>
              <a:ext uri="{FF2B5EF4-FFF2-40B4-BE49-F238E27FC236}">
                <a16:creationId xmlns:a16="http://schemas.microsoft.com/office/drawing/2014/main" id="{BA443C43-9C7A-4673-8A82-30D83191FD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717032"/>
            <a:ext cx="16494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500"/>
                                        <p:tgtEl>
                                          <p:spTgt spid="10">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parents as partners">
            <a:extLst>
              <a:ext uri="{FF2B5EF4-FFF2-40B4-BE49-F238E27FC236}">
                <a16:creationId xmlns:a16="http://schemas.microsoft.com/office/drawing/2014/main" id="{80A72F57-9B07-4FC1-8250-9F4595B82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52400"/>
            <a:ext cx="1357658" cy="104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17A6225-4585-4809-A35B-06B3C65BCC3B}"/>
              </a:ext>
            </a:extLst>
          </p:cNvPr>
          <p:cNvSpPr txBox="1">
            <a:spLocks/>
          </p:cNvSpPr>
          <p:nvPr/>
        </p:nvSpPr>
        <p:spPr>
          <a:xfrm>
            <a:off x="1665633" y="312738"/>
            <a:ext cx="4191000" cy="914400"/>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altLang="en-US" dirty="0">
                <a:latin typeface="Comic Sans MS" panose="030F0702030302020204" pitchFamily="66" charset="0"/>
              </a:rPr>
              <a:t>Parent Partnership</a:t>
            </a:r>
          </a:p>
        </p:txBody>
      </p:sp>
      <p:sp>
        <p:nvSpPr>
          <p:cNvPr id="4" name="Content Placeholder 2">
            <a:extLst>
              <a:ext uri="{FF2B5EF4-FFF2-40B4-BE49-F238E27FC236}">
                <a16:creationId xmlns:a16="http://schemas.microsoft.com/office/drawing/2014/main" id="{CC0C0A9E-30D7-4DE9-BD93-0FBD5AD6D640}"/>
              </a:ext>
            </a:extLst>
          </p:cNvPr>
          <p:cNvSpPr txBox="1">
            <a:spLocks/>
          </p:cNvSpPr>
          <p:nvPr/>
        </p:nvSpPr>
        <p:spPr>
          <a:xfrm>
            <a:off x="2020887" y="941445"/>
            <a:ext cx="8150225" cy="1119403"/>
          </a:xfrm>
          <a:prstGeom prst="rect">
            <a:avLst/>
          </a:prstGeom>
        </p:spPr>
        <p:txBody>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marL="0" lvl="1" indent="0">
              <a:buFontTx/>
              <a:buNone/>
            </a:pPr>
            <a:r>
              <a:rPr kumimoji="1" lang="en-US" altLang="en-US" sz="2000" i="1" dirty="0">
                <a:solidFill>
                  <a:schemeClr val="folHlink"/>
                </a:solidFill>
                <a:latin typeface="Comic Sans MS" panose="030F0702030302020204" pitchFamily="66" charset="0"/>
              </a:rPr>
              <a:t>Home and school are the two most powerful influences on your child and they should always be working together.</a:t>
            </a:r>
            <a:endParaRPr lang="en-GB" altLang="en-US" sz="2000" i="1" dirty="0">
              <a:solidFill>
                <a:schemeClr val="folHlink"/>
              </a:solidFill>
              <a:latin typeface="Comic Sans MS" panose="030F0702030302020204" pitchFamily="66" charset="0"/>
            </a:endParaRPr>
          </a:p>
        </p:txBody>
      </p:sp>
      <p:sp>
        <p:nvSpPr>
          <p:cNvPr id="5" name="AutoShape 2" descr="Image result for tapestry eyfs">
            <a:extLst>
              <a:ext uri="{FF2B5EF4-FFF2-40B4-BE49-F238E27FC236}">
                <a16:creationId xmlns:a16="http://schemas.microsoft.com/office/drawing/2014/main" id="{13188657-5784-406D-852E-8BD4466123E2}"/>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omic Sans MS" panose="030F0702030302020204" pitchFamily="66" charset="0"/>
            </a:endParaRPr>
          </a:p>
        </p:txBody>
      </p:sp>
      <p:sp>
        <p:nvSpPr>
          <p:cNvPr id="6" name="AutoShape 4" descr="Image result for tapestry eyfs">
            <a:extLst>
              <a:ext uri="{FF2B5EF4-FFF2-40B4-BE49-F238E27FC236}">
                <a16:creationId xmlns:a16="http://schemas.microsoft.com/office/drawing/2014/main" id="{F66FB841-A437-43DD-8BB0-B3EC6EC17F34}"/>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omic Sans MS" panose="030F0702030302020204" pitchFamily="66" charset="0"/>
            </a:endParaRPr>
          </a:p>
        </p:txBody>
      </p:sp>
      <p:pic>
        <p:nvPicPr>
          <p:cNvPr id="7" name="Picture 2" descr="Image result for dojo">
            <a:hlinkClick r:id="rId3"/>
            <a:extLst>
              <a:ext uri="{FF2B5EF4-FFF2-40B4-BE49-F238E27FC236}">
                <a16:creationId xmlns:a16="http://schemas.microsoft.com/office/drawing/2014/main" id="{95CE61CD-24EE-437D-8C27-62D82D101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51" y="2245514"/>
            <a:ext cx="1038200" cy="1038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05AEA8C-2C11-411A-98DD-A70A1B10A696}"/>
              </a:ext>
            </a:extLst>
          </p:cNvPr>
          <p:cNvSpPr txBox="1"/>
          <p:nvPr/>
        </p:nvSpPr>
        <p:spPr>
          <a:xfrm>
            <a:off x="1376708" y="2245514"/>
            <a:ext cx="3804845" cy="3139321"/>
          </a:xfrm>
          <a:prstGeom prst="rect">
            <a:avLst/>
          </a:prstGeom>
          <a:noFill/>
        </p:spPr>
        <p:txBody>
          <a:bodyPr wrap="square" rtlCol="0">
            <a:spAutoFit/>
          </a:bodyPr>
          <a:lstStyle/>
          <a:p>
            <a:r>
              <a:rPr lang="en-GB" altLang="en-US" b="1" dirty="0">
                <a:latin typeface="Comic Sans MS" panose="030F0702030302020204" pitchFamily="66" charset="0"/>
              </a:rPr>
              <a:t>Class Dojo</a:t>
            </a:r>
          </a:p>
          <a:p>
            <a:r>
              <a:rPr lang="en-US" altLang="en-US" dirty="0">
                <a:latin typeface="Comic Sans MS" panose="030F0702030302020204" pitchFamily="66" charset="0"/>
              </a:rPr>
              <a:t>T</a:t>
            </a:r>
            <a:r>
              <a:rPr lang="en-GB" altLang="en-US" dirty="0">
                <a:latin typeface="Comic Sans MS" panose="030F0702030302020204" pitchFamily="66" charset="0"/>
              </a:rPr>
              <a:t>his is an APP you download on your phone or access via laptop/tablet . You will be sent a unique code to link you to your child. You will be able to send messages to the class teacher on her. Teachers will also send your messages and pictures of what the class has been doing. </a:t>
            </a:r>
          </a:p>
          <a:p>
            <a:endParaRPr lang="en-GB" dirty="0"/>
          </a:p>
        </p:txBody>
      </p:sp>
      <p:sp>
        <p:nvSpPr>
          <p:cNvPr id="9" name="TextBox 8">
            <a:extLst>
              <a:ext uri="{FF2B5EF4-FFF2-40B4-BE49-F238E27FC236}">
                <a16:creationId xmlns:a16="http://schemas.microsoft.com/office/drawing/2014/main" id="{EE468B6E-04C0-4927-9FDB-0FF1B6DC0834}"/>
              </a:ext>
            </a:extLst>
          </p:cNvPr>
          <p:cNvSpPr txBox="1"/>
          <p:nvPr/>
        </p:nvSpPr>
        <p:spPr>
          <a:xfrm>
            <a:off x="307975" y="1599183"/>
            <a:ext cx="11404649" cy="646331"/>
          </a:xfrm>
          <a:prstGeom prst="rect">
            <a:avLst/>
          </a:prstGeom>
          <a:noFill/>
        </p:spPr>
        <p:txBody>
          <a:bodyPr wrap="square" rtlCol="0">
            <a:spAutoFit/>
          </a:bodyPr>
          <a:lstStyle/>
          <a:p>
            <a:r>
              <a:rPr lang="en-US" dirty="0">
                <a:latin typeface="Comic Sans MS" panose="030F0702030302020204" pitchFamily="66" charset="0"/>
              </a:rPr>
              <a:t>It is vital that parents and teachers work together to ensure children receive the best education. At Boarshaw Primary we have various ways to keep you informed.</a:t>
            </a:r>
            <a:endParaRPr lang="en-GB" dirty="0">
              <a:latin typeface="Comic Sans MS" panose="030F0702030302020204" pitchFamily="66" charset="0"/>
            </a:endParaRPr>
          </a:p>
        </p:txBody>
      </p:sp>
      <p:sp>
        <p:nvSpPr>
          <p:cNvPr id="10" name="TextBox 9">
            <a:extLst>
              <a:ext uri="{FF2B5EF4-FFF2-40B4-BE49-F238E27FC236}">
                <a16:creationId xmlns:a16="http://schemas.microsoft.com/office/drawing/2014/main" id="{70F35281-4734-4688-A14B-49D008AFB90D}"/>
              </a:ext>
            </a:extLst>
          </p:cNvPr>
          <p:cNvSpPr txBox="1"/>
          <p:nvPr/>
        </p:nvSpPr>
        <p:spPr>
          <a:xfrm>
            <a:off x="5527115" y="2245513"/>
            <a:ext cx="3804845" cy="3139321"/>
          </a:xfrm>
          <a:prstGeom prst="rect">
            <a:avLst/>
          </a:prstGeom>
          <a:noFill/>
        </p:spPr>
        <p:txBody>
          <a:bodyPr wrap="square" rtlCol="0">
            <a:spAutoFit/>
          </a:bodyPr>
          <a:lstStyle/>
          <a:p>
            <a:r>
              <a:rPr lang="en-US" altLang="en-US" b="1" dirty="0">
                <a:latin typeface="Comic Sans MS" panose="030F0702030302020204" pitchFamily="66" charset="0"/>
              </a:rPr>
              <a:t>T</a:t>
            </a:r>
            <a:r>
              <a:rPr lang="en-GB" altLang="en-US" b="1" dirty="0">
                <a:latin typeface="Comic Sans MS" panose="030F0702030302020204" pitchFamily="66" charset="0"/>
              </a:rPr>
              <a:t>apesty</a:t>
            </a:r>
          </a:p>
          <a:p>
            <a:r>
              <a:rPr lang="en-US" altLang="en-US" dirty="0">
                <a:latin typeface="Comic Sans MS" panose="030F0702030302020204" pitchFamily="66" charset="0"/>
              </a:rPr>
              <a:t>T</a:t>
            </a:r>
            <a:r>
              <a:rPr lang="en-GB" altLang="en-US" dirty="0">
                <a:latin typeface="Comic Sans MS" panose="030F0702030302020204" pitchFamily="66" charset="0"/>
              </a:rPr>
              <a:t>his is an APP you download on your phone or access via laptop/tablet and. It allows you to see what your child has been learning. Teachers will upload observations of children showing new learning. Parents can also upload pictures and information to tell the teacher what they have been doing at home. </a:t>
            </a:r>
            <a:endParaRPr lang="en-GB" dirty="0"/>
          </a:p>
        </p:txBody>
      </p:sp>
      <p:pic>
        <p:nvPicPr>
          <p:cNvPr id="7170" name="Picture 2" descr="Tapestry Online Learning Journal - Home | Facebook">
            <a:extLst>
              <a:ext uri="{FF2B5EF4-FFF2-40B4-BE49-F238E27FC236}">
                <a16:creationId xmlns:a16="http://schemas.microsoft.com/office/drawing/2014/main" id="{BD429A77-FAF9-4FCF-932D-0CC08A6554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7299" y="2245513"/>
            <a:ext cx="1183487" cy="11834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acebook - latest news, pictures &amp; video - Mirror Online">
            <a:extLst>
              <a:ext uri="{FF2B5EF4-FFF2-40B4-BE49-F238E27FC236}">
                <a16:creationId xmlns:a16="http://schemas.microsoft.com/office/drawing/2014/main" id="{1EAF3BAD-550E-4BB7-8E53-468F6777CD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528" y="5662433"/>
            <a:ext cx="1314450" cy="87153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ow to set up a Primary School Twitter Account - Primary ICT Support Ltd">
            <a:extLst>
              <a:ext uri="{FF2B5EF4-FFF2-40B4-BE49-F238E27FC236}">
                <a16:creationId xmlns:a16="http://schemas.microsoft.com/office/drawing/2014/main" id="{90039DE2-C5CC-4D64-A0A5-B099DD30CC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5720" y="5518417"/>
            <a:ext cx="1742522" cy="11595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2F57501-5585-4116-9FF9-0684DC0C33E6}"/>
              </a:ext>
            </a:extLst>
          </p:cNvPr>
          <p:cNvSpPr/>
          <p:nvPr/>
        </p:nvSpPr>
        <p:spPr>
          <a:xfrm>
            <a:off x="5527115" y="5913535"/>
            <a:ext cx="3860929" cy="369332"/>
          </a:xfrm>
          <a:prstGeom prst="rect">
            <a:avLst/>
          </a:prstGeom>
        </p:spPr>
        <p:txBody>
          <a:bodyPr wrap="none">
            <a:spAutoFit/>
          </a:bodyPr>
          <a:lstStyle/>
          <a:p>
            <a:r>
              <a:rPr lang="en-GB" dirty="0">
                <a:hlinkClick r:id="rId8"/>
              </a:rPr>
              <a:t>https://www.boarshawprimary.co.uk/</a:t>
            </a:r>
            <a:endParaRPr lang="en-GB" dirty="0"/>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BCAAAC7-3545-4475-9821-C2F4A3CF33AB}"/>
              </a:ext>
            </a:extLst>
          </p:cNvPr>
          <p:cNvSpPr txBox="1">
            <a:spLocks/>
          </p:cNvSpPr>
          <p:nvPr/>
        </p:nvSpPr>
        <p:spPr>
          <a:xfrm>
            <a:off x="762000" y="228600"/>
            <a:ext cx="68707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altLang="en-US" dirty="0">
                <a:latin typeface="Comic Sans MS" panose="030F0702030302020204" pitchFamily="66" charset="0"/>
              </a:rPr>
              <a:t>Toilet</a:t>
            </a:r>
          </a:p>
        </p:txBody>
      </p:sp>
      <p:sp>
        <p:nvSpPr>
          <p:cNvPr id="6" name="Content Placeholder 3">
            <a:extLst>
              <a:ext uri="{FF2B5EF4-FFF2-40B4-BE49-F238E27FC236}">
                <a16:creationId xmlns:a16="http://schemas.microsoft.com/office/drawing/2014/main" id="{03E110C1-73E3-462A-950D-D96773914F8E}"/>
              </a:ext>
            </a:extLst>
          </p:cNvPr>
          <p:cNvSpPr txBox="1">
            <a:spLocks/>
          </p:cNvSpPr>
          <p:nvPr/>
        </p:nvSpPr>
        <p:spPr>
          <a:xfrm>
            <a:off x="623392" y="1628800"/>
            <a:ext cx="9505056" cy="4772000"/>
          </a:xfrm>
          <a:prstGeom prst="rect">
            <a:avLst/>
          </a:prstGeom>
        </p:spPr>
        <p:txBody>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buFont typeface="Courier New" pitchFamily="49" charset="0"/>
              <a:buChar char="o"/>
            </a:pPr>
            <a:r>
              <a:rPr lang="en-GB" altLang="en-US" sz="2400" dirty="0">
                <a:latin typeface="Comic Sans MS" panose="030F0702030302020204" pitchFamily="66" charset="0"/>
              </a:rPr>
              <a:t>Please let us know if your child is not fully toilet trained, we are here to help. </a:t>
            </a:r>
          </a:p>
          <a:p>
            <a:pPr>
              <a:buFont typeface="Courier New" pitchFamily="49" charset="0"/>
              <a:buChar char="o"/>
            </a:pPr>
            <a:r>
              <a:rPr lang="en-GB" altLang="en-US" sz="2400" dirty="0">
                <a:latin typeface="Comic Sans MS" panose="030F0702030302020204" pitchFamily="66" charset="0"/>
              </a:rPr>
              <a:t>In the first few week lots of children have accidents. Please send in a spare set of clothes (skirt/ trousers, underwear and socks) in your child’s book bag. Please ensure all items are labelled. </a:t>
            </a:r>
          </a:p>
        </p:txBody>
      </p:sp>
      <p:pic>
        <p:nvPicPr>
          <p:cNvPr id="7" name="Picture 3" descr="C:\Users\scrowther\AppData\Local\Microsoft\Windows\Temporary Internet Files\Content.IE5\IGW248B0\potty-training-stories-01[1].jpg">
            <a:extLst>
              <a:ext uri="{FF2B5EF4-FFF2-40B4-BE49-F238E27FC236}">
                <a16:creationId xmlns:a16="http://schemas.microsoft.com/office/drawing/2014/main" id="{9B00679D-85B2-42EA-AD3C-434814622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322056"/>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rc_mi" descr="https://mir-s3-cdn-cf.behance.net/projects/202/21759057.547de6e4c3eec.jpg">
            <a:extLst>
              <a:ext uri="{FF2B5EF4-FFF2-40B4-BE49-F238E27FC236}">
                <a16:creationId xmlns:a16="http://schemas.microsoft.com/office/drawing/2014/main" id="{C92A8B89-FBBF-4E8D-85ED-951CF9954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308" t="15750" r="23457" b="17310"/>
          <a:stretch>
            <a:fillRect/>
          </a:stretch>
        </p:blipFill>
        <p:spPr bwMode="auto">
          <a:xfrm>
            <a:off x="4871864" y="4221088"/>
            <a:ext cx="1524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28600"/>
            <a:ext cx="9160933" cy="685800"/>
          </a:xfrm>
        </p:spPr>
        <p:txBody>
          <a:bodyPr/>
          <a:lstStyle/>
          <a:p>
            <a:r>
              <a:rPr lang="en-GB" altLang="en-US"/>
              <a:t>Home visits</a:t>
            </a:r>
          </a:p>
        </p:txBody>
      </p:sp>
      <p:sp>
        <p:nvSpPr>
          <p:cNvPr id="3" name="Content Placeholder 2"/>
          <p:cNvSpPr>
            <a:spLocks noGrp="1"/>
          </p:cNvSpPr>
          <p:nvPr>
            <p:ph idx="1"/>
          </p:nvPr>
        </p:nvSpPr>
        <p:spPr>
          <a:xfrm>
            <a:off x="551384" y="1484784"/>
            <a:ext cx="10261600" cy="5562600"/>
          </a:xfrm>
        </p:spPr>
        <p:txBody>
          <a:bodyPr/>
          <a:lstStyle/>
          <a:p>
            <a:r>
              <a:rPr lang="en-GB" altLang="en-US" sz="2600" dirty="0"/>
              <a:t>Home visits give us the opportunity to get to know each other in a place where you feel most at ease.</a:t>
            </a:r>
          </a:p>
          <a:p>
            <a:r>
              <a:rPr lang="en-GB" altLang="en-US" sz="2600" dirty="0"/>
              <a:t>Please sign up for an appointment  time tonight. </a:t>
            </a:r>
          </a:p>
          <a:p>
            <a:r>
              <a:rPr lang="en-GB" altLang="en-US" sz="2600" dirty="0"/>
              <a:t>Children who currently attend our nursery do not routinely have a home visit but if would like to meet please speak to a member of staff. </a:t>
            </a:r>
          </a:p>
        </p:txBody>
      </p:sp>
      <p:pic>
        <p:nvPicPr>
          <p:cNvPr id="4" name="Picture 3" descr="Image result for home vis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4093074"/>
            <a:ext cx="2336800" cy="115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12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BCAAAC7-3545-4475-9821-C2F4A3CF33AB}"/>
              </a:ext>
            </a:extLst>
          </p:cNvPr>
          <p:cNvSpPr txBox="1">
            <a:spLocks/>
          </p:cNvSpPr>
          <p:nvPr/>
        </p:nvSpPr>
        <p:spPr>
          <a:xfrm>
            <a:off x="762000" y="228600"/>
            <a:ext cx="68707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altLang="en-US" dirty="0">
                <a:latin typeface="Comic Sans MS" panose="030F0702030302020204" pitchFamily="66" charset="0"/>
              </a:rPr>
              <a:t>Stay and Play</a:t>
            </a:r>
          </a:p>
        </p:txBody>
      </p:sp>
      <p:sp>
        <p:nvSpPr>
          <p:cNvPr id="6" name="Content Placeholder 3">
            <a:extLst>
              <a:ext uri="{FF2B5EF4-FFF2-40B4-BE49-F238E27FC236}">
                <a16:creationId xmlns:a16="http://schemas.microsoft.com/office/drawing/2014/main" id="{03E110C1-73E3-462A-950D-D96773914F8E}"/>
              </a:ext>
            </a:extLst>
          </p:cNvPr>
          <p:cNvSpPr txBox="1">
            <a:spLocks/>
          </p:cNvSpPr>
          <p:nvPr/>
        </p:nvSpPr>
        <p:spPr>
          <a:xfrm>
            <a:off x="623392" y="1628800"/>
            <a:ext cx="9505056" cy="4772000"/>
          </a:xfrm>
          <a:prstGeom prst="rect">
            <a:avLst/>
          </a:prstGeom>
        </p:spPr>
        <p:txBody>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buFont typeface="Courier New" pitchFamily="49" charset="0"/>
              <a:buChar char="o"/>
            </a:pPr>
            <a:r>
              <a:rPr lang="en-GB" altLang="en-US" sz="2400" dirty="0">
                <a:latin typeface="Comic Sans MS" panose="030F0702030302020204" pitchFamily="66" charset="0"/>
              </a:rPr>
              <a:t>We are holding two stay and play sessions one with parents and one without. These sessions enable your child to get to know the staff and the classroom environments.</a:t>
            </a:r>
          </a:p>
          <a:p>
            <a:pPr>
              <a:buFont typeface="Courier New" pitchFamily="49" charset="0"/>
              <a:buChar char="o"/>
            </a:pPr>
            <a:r>
              <a:rPr lang="en-GB" altLang="en-US" sz="2400" dirty="0">
                <a:latin typeface="Comic Sans MS" panose="030F0702030302020204" pitchFamily="66" charset="0"/>
              </a:rPr>
              <a:t>Details can be found in your pack. </a:t>
            </a:r>
          </a:p>
          <a:p>
            <a:pPr>
              <a:buFont typeface="Courier New" pitchFamily="49" charset="0"/>
              <a:buChar char="o"/>
            </a:pPr>
            <a:r>
              <a:rPr lang="en-GB" altLang="en-US" sz="2400" dirty="0">
                <a:latin typeface="Comic Sans MS" panose="030F0702030302020204" pitchFamily="66" charset="0"/>
              </a:rPr>
              <a:t>Please inform us if you can not attend. </a:t>
            </a:r>
          </a:p>
          <a:p>
            <a:pPr>
              <a:buFont typeface="Courier New" pitchFamily="49" charset="0"/>
              <a:buChar char="o"/>
            </a:pPr>
            <a:r>
              <a:rPr lang="en-GB" altLang="en-US" sz="2400" dirty="0">
                <a:latin typeface="Comic Sans MS" panose="030F0702030302020204" pitchFamily="66" charset="0"/>
              </a:rPr>
              <a:t>Some children might need additional settling in sessions and these will be discussed with parents when necessary. </a:t>
            </a:r>
          </a:p>
        </p:txBody>
      </p:sp>
    </p:spTree>
    <p:extLst>
      <p:ext uri="{BB962C8B-B14F-4D97-AF65-F5344CB8AC3E}">
        <p14:creationId xmlns:p14="http://schemas.microsoft.com/office/powerpoint/2010/main" val="261031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DCB543E-B1BC-4D7B-8654-11A5FF93BBA0}"/>
              </a:ext>
            </a:extLst>
          </p:cNvPr>
          <p:cNvSpPr txBox="1">
            <a:spLocks noChangeArrowheads="1"/>
          </p:cNvSpPr>
          <p:nvPr/>
        </p:nvSpPr>
        <p:spPr>
          <a:xfrm>
            <a:off x="685800" y="152400"/>
            <a:ext cx="6870700" cy="111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ltLang="en-US" dirty="0">
                <a:latin typeface="Comic Sans MS" panose="030F0702030302020204" pitchFamily="66" charset="0"/>
              </a:rPr>
              <a:t>Things to remember</a:t>
            </a:r>
          </a:p>
        </p:txBody>
      </p:sp>
      <p:sp>
        <p:nvSpPr>
          <p:cNvPr id="8" name="Rectangle 3">
            <a:extLst>
              <a:ext uri="{FF2B5EF4-FFF2-40B4-BE49-F238E27FC236}">
                <a16:creationId xmlns:a16="http://schemas.microsoft.com/office/drawing/2014/main" id="{2BEEB02E-C5C9-4F0E-8DD3-BEC7F279ACC1}"/>
              </a:ext>
            </a:extLst>
          </p:cNvPr>
          <p:cNvSpPr txBox="1">
            <a:spLocks noChangeArrowheads="1"/>
          </p:cNvSpPr>
          <p:nvPr/>
        </p:nvSpPr>
        <p:spPr>
          <a:xfrm>
            <a:off x="457200" y="1268760"/>
            <a:ext cx="10247312" cy="36080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buFont typeface="Wingdings" panose="05000000000000000000" pitchFamily="2" charset="2"/>
              <a:buChar char="v"/>
            </a:pPr>
            <a:r>
              <a:rPr lang="en-US" altLang="en-US" sz="1800" dirty="0">
                <a:latin typeface="Comic Sans MS" panose="030F0702030302020204" pitchFamily="66" charset="0"/>
              </a:rPr>
              <a:t>Complete all forms to receive a free book bag</a:t>
            </a:r>
          </a:p>
          <a:p>
            <a:pPr>
              <a:buFont typeface="Wingdings" panose="05000000000000000000" pitchFamily="2" charset="2"/>
              <a:buChar char="v"/>
            </a:pPr>
            <a:r>
              <a:rPr lang="en-GB" altLang="en-US" sz="1800" dirty="0">
                <a:latin typeface="Comic Sans MS" panose="030F0702030302020204" pitchFamily="66" charset="0"/>
              </a:rPr>
              <a:t>Start time 8.45am and finish time 3.15pm</a:t>
            </a:r>
          </a:p>
          <a:p>
            <a:pPr>
              <a:buFont typeface="Wingdings" panose="05000000000000000000" pitchFamily="2" charset="2"/>
              <a:buChar char="v"/>
            </a:pPr>
            <a:r>
              <a:rPr lang="en-GB" altLang="en-US" sz="1800" dirty="0">
                <a:latin typeface="Comic Sans MS" panose="030F0702030302020204" pitchFamily="66" charset="0"/>
              </a:rPr>
              <a:t>Please inform us of any change in collection. </a:t>
            </a:r>
          </a:p>
          <a:p>
            <a:pPr>
              <a:buFont typeface="Wingdings" panose="05000000000000000000" pitchFamily="2" charset="2"/>
              <a:buChar char="v"/>
            </a:pPr>
            <a:r>
              <a:rPr lang="en-GB" altLang="en-US" sz="1800" dirty="0">
                <a:latin typeface="Comic Sans MS" panose="030F0702030302020204" pitchFamily="66" charset="0"/>
              </a:rPr>
              <a:t>Book bags must come to school everyday. </a:t>
            </a:r>
            <a:r>
              <a:rPr lang="en-GB" altLang="en-US" sz="1800" b="1" dirty="0">
                <a:latin typeface="Comic Sans MS" panose="030F0702030302020204" pitchFamily="66" charset="0"/>
              </a:rPr>
              <a:t>This is the only bag to be brought to school. </a:t>
            </a:r>
            <a:endParaRPr lang="en-GB" altLang="en-US" sz="1800" dirty="0">
              <a:latin typeface="Comic Sans MS" panose="030F0702030302020204" pitchFamily="66" charset="0"/>
            </a:endParaRPr>
          </a:p>
          <a:p>
            <a:pPr>
              <a:buFont typeface="Wingdings" panose="05000000000000000000" pitchFamily="2" charset="2"/>
              <a:buChar char="v"/>
            </a:pPr>
            <a:r>
              <a:rPr lang="en-GB" altLang="en-US" sz="1800" dirty="0">
                <a:latin typeface="Comic Sans MS" panose="030F0702030302020204" pitchFamily="66" charset="0"/>
              </a:rPr>
              <a:t>PE kit to be brought to school in the first week. </a:t>
            </a:r>
          </a:p>
          <a:p>
            <a:pPr>
              <a:buFont typeface="Wingdings" panose="05000000000000000000" pitchFamily="2" charset="2"/>
              <a:buChar char="v"/>
            </a:pPr>
            <a:r>
              <a:rPr lang="en-GB" altLang="en-US" sz="1800" dirty="0">
                <a:latin typeface="Comic Sans MS" panose="030F0702030302020204" pitchFamily="66" charset="0"/>
              </a:rPr>
              <a:t>Bring a pair of wellington boots</a:t>
            </a:r>
          </a:p>
          <a:p>
            <a:pPr>
              <a:buFont typeface="Wingdings" panose="05000000000000000000" pitchFamily="2" charset="2"/>
              <a:buChar char="v"/>
            </a:pPr>
            <a:r>
              <a:rPr lang="en-GB" altLang="en-US" sz="1800" dirty="0">
                <a:latin typeface="Comic Sans MS" panose="030F0702030302020204" pitchFamily="66" charset="0"/>
              </a:rPr>
              <a:t>Send in spare socks and spare clothes.</a:t>
            </a:r>
          </a:p>
        </p:txBody>
      </p:sp>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nchor="ctr"/>
          <a:lstStyle/>
          <a:p>
            <a:pPr eaLnBrk="1" hangingPunct="1"/>
            <a:r>
              <a:rPr lang="en-US" altLang="en-US"/>
              <a:t>Tonight</a:t>
            </a:r>
          </a:p>
        </p:txBody>
      </p:sp>
      <p:sp>
        <p:nvSpPr>
          <p:cNvPr id="23555" name="Rectangle 3"/>
          <p:cNvSpPr>
            <a:spLocks noGrp="1" noChangeArrowheads="1"/>
          </p:cNvSpPr>
          <p:nvPr>
            <p:ph type="body" sz="half" idx="4294967295"/>
          </p:nvPr>
        </p:nvSpPr>
        <p:spPr>
          <a:xfrm>
            <a:off x="609600" y="1600200"/>
            <a:ext cx="10160000" cy="3276600"/>
          </a:xfrm>
        </p:spPr>
        <p:txBody>
          <a:bodyPr>
            <a:normAutofit lnSpcReduction="10000"/>
          </a:bodyPr>
          <a:lstStyle/>
          <a:p>
            <a:pPr eaLnBrk="1" hangingPunct="1">
              <a:buFontTx/>
              <a:buBlip>
                <a:blip r:embed="rId3"/>
              </a:buBlip>
            </a:pPr>
            <a:r>
              <a:rPr lang="en-US" altLang="en-US" sz="2800" dirty="0"/>
              <a:t>Fill in the data collection/FSM/GDPR sheets.</a:t>
            </a:r>
          </a:p>
          <a:p>
            <a:pPr eaLnBrk="1" hangingPunct="1">
              <a:buFontTx/>
              <a:buBlip>
                <a:blip r:embed="rId3"/>
              </a:buBlip>
            </a:pPr>
            <a:r>
              <a:rPr lang="en-US" altLang="en-US" sz="2800" dirty="0"/>
              <a:t>Complete the Tapestry and Dojo forms.</a:t>
            </a:r>
          </a:p>
          <a:p>
            <a:pPr eaLnBrk="1" hangingPunct="1">
              <a:buFontTx/>
              <a:buBlip>
                <a:blip r:embed="rId3"/>
              </a:buBlip>
            </a:pPr>
            <a:r>
              <a:rPr lang="en-US" altLang="en-US" sz="2800" dirty="0"/>
              <a:t>Meet the staff and look around the unit.</a:t>
            </a:r>
          </a:p>
          <a:p>
            <a:pPr eaLnBrk="1" hangingPunct="1">
              <a:buFontTx/>
              <a:buBlip>
                <a:blip r:embed="rId3"/>
              </a:buBlip>
            </a:pPr>
            <a:r>
              <a:rPr lang="en-US" altLang="en-US" sz="2800" dirty="0"/>
              <a:t>Choose a date for your home visit and confirm your address.</a:t>
            </a:r>
          </a:p>
          <a:p>
            <a:pPr eaLnBrk="1" hangingPunct="1">
              <a:buFontTx/>
              <a:buBlip>
                <a:blip r:embed="rId3"/>
              </a:buBlip>
            </a:pPr>
            <a:r>
              <a:rPr lang="en-US" altLang="en-US" sz="2800" dirty="0"/>
              <a:t>Feel free to ask questions!</a:t>
            </a:r>
          </a:p>
        </p:txBody>
      </p:sp>
      <p:sp>
        <p:nvSpPr>
          <p:cNvPr id="23556" name="TextBox 4"/>
          <p:cNvSpPr txBox="1">
            <a:spLocks noChangeArrowheads="1"/>
          </p:cNvSpPr>
          <p:nvPr/>
        </p:nvSpPr>
        <p:spPr bwMode="auto">
          <a:xfrm>
            <a:off x="5231904" y="4149080"/>
            <a:ext cx="3962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a:spcBef>
                <a:spcPct val="0"/>
              </a:spcBef>
              <a:buFontTx/>
              <a:buNone/>
            </a:pPr>
            <a:r>
              <a:rPr lang="en-GB" altLang="en-US" sz="5400" dirty="0">
                <a:latin typeface="Bradley Hand ITC" pitchFamily="66" charset="0"/>
              </a:rPr>
              <a:t> Thank     </a:t>
            </a:r>
            <a:br>
              <a:rPr lang="en-GB" altLang="en-US" sz="5400" dirty="0">
                <a:latin typeface="Bradley Hand ITC" pitchFamily="66" charset="0"/>
              </a:rPr>
            </a:br>
            <a:r>
              <a:rPr lang="en-GB" altLang="en-US" sz="5400" dirty="0">
                <a:latin typeface="Bradley Hand ITC" pitchFamily="66" charset="0"/>
              </a:rPr>
              <a:t> you!</a:t>
            </a:r>
          </a:p>
        </p:txBody>
      </p:sp>
      <p:pic>
        <p:nvPicPr>
          <p:cNvPr id="23557" name="Picture 8" descr="C:\Documents and Settings\echamberlain\Local Settings\Temporary Internet Files\Content.IE5\M3SZDQ7U\dglxasset[1].asp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6320" y="836712"/>
            <a:ext cx="182456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91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
                                            <p:txEl>
                                              <p:pRg st="0" end="0"/>
                                            </p:txEl>
                                          </p:spTgt>
                                        </p:tgtEl>
                                        <p:attrNameLst>
                                          <p:attrName>style.visibility</p:attrName>
                                        </p:attrNameLst>
                                      </p:cBhvr>
                                      <p:to>
                                        <p:strVal val="visible"/>
                                      </p:to>
                                    </p:set>
                                    <p:animEffect transition="in" filter="fade">
                                      <p:cBhvr>
                                        <p:cTn id="10" dur="500"/>
                                        <p:tgtEl>
                                          <p:spTgt spid="2355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555">
                                            <p:txEl>
                                              <p:pRg st="1" end="1"/>
                                            </p:txEl>
                                          </p:spTgt>
                                        </p:tgtEl>
                                        <p:attrNameLst>
                                          <p:attrName>style.visibility</p:attrName>
                                        </p:attrNameLst>
                                      </p:cBhvr>
                                      <p:to>
                                        <p:strVal val="visible"/>
                                      </p:to>
                                    </p:set>
                                    <p:animEffect transition="in" filter="fade">
                                      <p:cBhvr>
                                        <p:cTn id="15" dur="500"/>
                                        <p:tgtEl>
                                          <p:spTgt spid="2355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555">
                                            <p:txEl>
                                              <p:pRg st="2" end="2"/>
                                            </p:txEl>
                                          </p:spTgt>
                                        </p:tgtEl>
                                        <p:attrNameLst>
                                          <p:attrName>style.visibility</p:attrName>
                                        </p:attrNameLst>
                                      </p:cBhvr>
                                      <p:to>
                                        <p:strVal val="visible"/>
                                      </p:to>
                                    </p:set>
                                    <p:animEffect transition="in" filter="fade">
                                      <p:cBhvr>
                                        <p:cTn id="20" dur="500"/>
                                        <p:tgtEl>
                                          <p:spTgt spid="2355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Effect transition="in" filter="fade">
                                      <p:cBhvr>
                                        <p:cTn id="25" dur="500"/>
                                        <p:tgtEl>
                                          <p:spTgt spid="23555">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555">
                                            <p:txEl>
                                              <p:pRg st="4" end="4"/>
                                            </p:txEl>
                                          </p:spTgt>
                                        </p:tgtEl>
                                        <p:attrNameLst>
                                          <p:attrName>style.visibility</p:attrName>
                                        </p:attrNameLst>
                                      </p:cBhvr>
                                      <p:to>
                                        <p:strVal val="visible"/>
                                      </p:to>
                                    </p:set>
                                    <p:animEffect transition="in" filter="fade">
                                      <p:cBhvr>
                                        <p:cTn id="30" dur="500"/>
                                        <p:tgtEl>
                                          <p:spTgt spid="23555">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556"/>
                                        </p:tgtEl>
                                        <p:attrNameLst>
                                          <p:attrName>style.visibility</p:attrName>
                                        </p:attrNameLst>
                                      </p:cBhvr>
                                      <p:to>
                                        <p:strVal val="visible"/>
                                      </p:to>
                                    </p:set>
                                    <p:animEffect transition="in" filter="fade">
                                      <p:cBhvr>
                                        <p:cTn id="33" dur="500"/>
                                        <p:tgtEl>
                                          <p:spTgt spid="23556"/>
                                        </p:tgtEl>
                                      </p:cBhvr>
                                    </p:animEffect>
                                  </p:childTnLst>
                                </p:cTn>
                              </p:par>
                              <p:par>
                                <p:cTn id="34" presetID="10" presetClass="entr" presetSubtype="0" fill="hold" nodeType="withEffect">
                                  <p:stCondLst>
                                    <p:cond delay="0"/>
                                  </p:stCondLst>
                                  <p:childTnLst>
                                    <p:set>
                                      <p:cBhvr>
                                        <p:cTn id="35" dur="1" fill="hold">
                                          <p:stCondLst>
                                            <p:cond delay="0"/>
                                          </p:stCondLst>
                                        </p:cTn>
                                        <p:tgtEl>
                                          <p:spTgt spid="23557"/>
                                        </p:tgtEl>
                                        <p:attrNameLst>
                                          <p:attrName>style.visibility</p:attrName>
                                        </p:attrNameLst>
                                      </p:cBhvr>
                                      <p:to>
                                        <p:strVal val="visible"/>
                                      </p:to>
                                    </p:set>
                                    <p:animEffect transition="in" filter="fade">
                                      <p:cBhvr>
                                        <p:cTn id="36"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P spid="235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Welcome to our school</a:t>
            </a:r>
          </a:p>
        </p:txBody>
      </p:sp>
      <p:sp>
        <p:nvSpPr>
          <p:cNvPr id="3" name="Text Placeholder 2"/>
          <p:cNvSpPr>
            <a:spLocks noGrp="1"/>
          </p:cNvSpPr>
          <p:nvPr>
            <p:ph type="body" sz="half" idx="2"/>
          </p:nvPr>
        </p:nvSpPr>
        <p:spPr>
          <a:xfrm>
            <a:off x="7010400" y="1124744"/>
            <a:ext cx="4343400" cy="3315811"/>
          </a:xfrm>
        </p:spPr>
        <p:txBody>
          <a:bodyPr>
            <a:normAutofit/>
          </a:bodyPr>
          <a:lstStyle/>
          <a:p>
            <a:r>
              <a:rPr lang="en-US" sz="2400" dirty="0">
                <a:latin typeface="Comic Sans MS" panose="030F0702030302020204" pitchFamily="66" charset="0"/>
              </a:rPr>
              <a:t>Firstly let me welcome you to Boarshaw Primary School. We are looking forward to meeting you and your child. </a:t>
            </a:r>
          </a:p>
        </p:txBody>
      </p:sp>
      <p:pic>
        <p:nvPicPr>
          <p:cNvPr id="2050" name="Picture 2" descr="https://files.schudio.com/boarshawprimary/imagecache/1200x900f/gallery/cf-class/Painting%20area.JPG"/>
          <p:cNvPicPr>
            <a:picLocks noChangeAspect="1" noChangeArrowheads="1"/>
          </p:cNvPicPr>
          <p:nvPr/>
        </p:nvPicPr>
        <p:blipFill rotWithShape="1">
          <a:blip r:embed="rId3">
            <a:extLst>
              <a:ext uri="{28A0092B-C50C-407E-A947-70E740481C1C}">
                <a14:useLocalDpi xmlns:a14="http://schemas.microsoft.com/office/drawing/2010/main" val="0"/>
              </a:ext>
            </a:extLst>
          </a:blip>
          <a:srcRect l="23210" r="22123"/>
          <a:stretch/>
        </p:blipFill>
        <p:spPr bwMode="auto">
          <a:xfrm>
            <a:off x="1118723" y="2276872"/>
            <a:ext cx="1512168" cy="20746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files.schudio.com/boarshawprimary/imagecache/1200x900f/gallery/cf-class/Playdough%20area.JPG"/>
          <p:cNvPicPr>
            <a:picLocks noChangeAspect="1" noChangeArrowheads="1"/>
          </p:cNvPicPr>
          <p:nvPr/>
        </p:nvPicPr>
        <p:blipFill rotWithShape="1">
          <a:blip r:embed="rId4">
            <a:extLst>
              <a:ext uri="{28A0092B-C50C-407E-A947-70E740481C1C}">
                <a14:useLocalDpi xmlns:a14="http://schemas.microsoft.com/office/drawing/2010/main" val="0"/>
              </a:ext>
            </a:extLst>
          </a:blip>
          <a:srcRect l="22993" r="22980"/>
          <a:stretch/>
        </p:blipFill>
        <p:spPr bwMode="auto">
          <a:xfrm>
            <a:off x="2774908" y="2264431"/>
            <a:ext cx="1503442" cy="20870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files.schudio.com/boarshawprimary/imagecache/1200x900f/gallery/cf-class/Phonics.JPG"/>
          <p:cNvPicPr>
            <a:picLocks noChangeAspect="1" noChangeArrowheads="1"/>
          </p:cNvPicPr>
          <p:nvPr/>
        </p:nvPicPr>
        <p:blipFill rotWithShape="1">
          <a:blip r:embed="rId5">
            <a:extLst>
              <a:ext uri="{28A0092B-C50C-407E-A947-70E740481C1C}">
                <a14:useLocalDpi xmlns:a14="http://schemas.microsoft.com/office/drawing/2010/main" val="0"/>
              </a:ext>
            </a:extLst>
          </a:blip>
          <a:srcRect l="22993" r="22218"/>
          <a:stretch/>
        </p:blipFill>
        <p:spPr bwMode="auto">
          <a:xfrm>
            <a:off x="4431091" y="2276872"/>
            <a:ext cx="1515555" cy="207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9416" y="106341"/>
            <a:ext cx="3638453" cy="701674"/>
          </a:xfrm>
          <a:solidFill>
            <a:schemeClr val="bg1"/>
          </a:solidFill>
          <a:ln>
            <a:solidFill>
              <a:schemeClr val="tx1"/>
            </a:solidFill>
          </a:ln>
        </p:spPr>
        <p:txBody>
          <a:bodyPr>
            <a:normAutofit/>
          </a:bodyPr>
          <a:lstStyle/>
          <a:p>
            <a:r>
              <a:rPr lang="en-US" sz="3600" dirty="0">
                <a:latin typeface="Comic Sans MS" panose="030F0702030302020204" pitchFamily="66" charset="0"/>
              </a:rPr>
              <a:t>Meet the staff</a:t>
            </a:r>
          </a:p>
        </p:txBody>
      </p:sp>
      <p:pic>
        <p:nvPicPr>
          <p:cNvPr id="6" name="Picture Placeholder 5"/>
          <p:cNvPicPr>
            <a:picLocks noGrp="1" noChangeAspect="1"/>
          </p:cNvPicPr>
          <p:nvPr>
            <p:ph type="pic" sz="quarter" idx="13"/>
          </p:nvPr>
        </p:nvPicPr>
        <p:blipFill>
          <a:blip r:embed="rId3"/>
          <a:stretch>
            <a:fillRect/>
          </a:stretch>
        </p:blipFill>
        <p:spPr>
          <a:xfrm>
            <a:off x="1056034" y="1113022"/>
            <a:ext cx="3511255" cy="3750319"/>
          </a:xfrm>
        </p:spPr>
      </p:pic>
      <p:sp>
        <p:nvSpPr>
          <p:cNvPr id="4" name="Text Placeholder 3"/>
          <p:cNvSpPr>
            <a:spLocks noGrp="1"/>
          </p:cNvSpPr>
          <p:nvPr>
            <p:ph type="body" sz="quarter" idx="14"/>
          </p:nvPr>
        </p:nvSpPr>
        <p:spPr>
          <a:xfrm>
            <a:off x="407368" y="5221356"/>
            <a:ext cx="3566160" cy="1375995"/>
          </a:xfrm>
        </p:spPr>
        <p:txBody>
          <a:bodyPr>
            <a:normAutofit/>
          </a:bodyPr>
          <a:lstStyle/>
          <a:p>
            <a:r>
              <a:rPr lang="en-US" dirty="0">
                <a:latin typeface="Comic Sans MS" panose="030F0702030302020204" pitchFamily="66" charset="0"/>
              </a:rPr>
              <a:t>Mrs Crowther</a:t>
            </a:r>
          </a:p>
          <a:p>
            <a:r>
              <a:rPr lang="en-US" dirty="0">
                <a:latin typeface="Comic Sans MS" panose="030F0702030302020204" pitchFamily="66" charset="0"/>
              </a:rPr>
              <a:t>Reception Clownfish Class Teacher and Foundation Stage Leader</a:t>
            </a:r>
          </a:p>
        </p:txBody>
      </p:sp>
      <p:sp>
        <p:nvSpPr>
          <p:cNvPr id="5" name="Text Placeholder 4"/>
          <p:cNvSpPr>
            <a:spLocks noGrp="1"/>
          </p:cNvSpPr>
          <p:nvPr>
            <p:ph type="body" sz="quarter" idx="16"/>
          </p:nvPr>
        </p:nvSpPr>
        <p:spPr>
          <a:xfrm>
            <a:off x="5566714" y="5181600"/>
            <a:ext cx="3566160" cy="1375994"/>
          </a:xfrm>
        </p:spPr>
        <p:txBody>
          <a:bodyPr/>
          <a:lstStyle/>
          <a:p>
            <a:r>
              <a:rPr lang="en-US" dirty="0">
                <a:latin typeface="Comic Sans MS" panose="030F0702030302020204" pitchFamily="66" charset="0"/>
              </a:rPr>
              <a:t>Miss Ball</a:t>
            </a:r>
          </a:p>
          <a:p>
            <a:r>
              <a:rPr lang="en-US" dirty="0">
                <a:latin typeface="Comic Sans MS" panose="030F0702030302020204" pitchFamily="66" charset="0"/>
              </a:rPr>
              <a:t>Reception Blue tang Class Teacher</a:t>
            </a:r>
          </a:p>
        </p:txBody>
      </p:sp>
      <p:sp>
        <p:nvSpPr>
          <p:cNvPr id="7" name="Text Placeholder 3">
            <a:extLst>
              <a:ext uri="{FF2B5EF4-FFF2-40B4-BE49-F238E27FC236}">
                <a16:creationId xmlns:a16="http://schemas.microsoft.com/office/drawing/2014/main" id="{1DE130DF-53E1-44B6-889C-C1784B35E06B}"/>
              </a:ext>
            </a:extLst>
          </p:cNvPr>
          <p:cNvSpPr txBox="1">
            <a:spLocks/>
          </p:cNvSpPr>
          <p:nvPr/>
        </p:nvSpPr>
        <p:spPr>
          <a:xfrm>
            <a:off x="9408368" y="2956824"/>
            <a:ext cx="2664296" cy="342450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8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2400" dirty="0">
                <a:latin typeface="Comic Sans MS" panose="030F0702030302020204" pitchFamily="66" charset="0"/>
              </a:rPr>
              <a:t>We have two Reception classes called Clownfish and Blue tang. There are two classroom bases but children will be able to access the provision in both classrooms. </a:t>
            </a:r>
          </a:p>
        </p:txBody>
      </p:sp>
      <p:pic>
        <p:nvPicPr>
          <p:cNvPr id="8" name="Picture 2" descr="Participation Creation: Finding Nemo &amp; The Clownfish ...">
            <a:extLst>
              <a:ext uri="{FF2B5EF4-FFF2-40B4-BE49-F238E27FC236}">
                <a16:creationId xmlns:a16="http://schemas.microsoft.com/office/drawing/2014/main" id="{7EB93746-5F8D-48A2-BF54-6108B28FF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6571" y="4944451"/>
            <a:ext cx="964902" cy="964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ory | Finding Dory Wiki | Fandom">
            <a:extLst>
              <a:ext uri="{FF2B5EF4-FFF2-40B4-BE49-F238E27FC236}">
                <a16:creationId xmlns:a16="http://schemas.microsoft.com/office/drawing/2014/main" id="{4978155B-33D6-4C1F-AEC9-6461B97F0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9889" y="4950344"/>
            <a:ext cx="959009" cy="9590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Placeholder 11" descr="https://www.boarshawprimary.co.uk/images/gallery/dolphin-class/LB.jpg"/>
          <p:cNvPicPr>
            <a:picLocks noGrp="1"/>
          </p:cNvPicPr>
          <p:nvPr>
            <p:ph type="pic" sz="quarter" idx="15"/>
          </p:nvPr>
        </p:nvPicPr>
        <p:blipFill>
          <a:blip r:embed="rId6" cstate="print">
            <a:extLst>
              <a:ext uri="{28A0092B-C50C-407E-A947-70E740481C1C}">
                <a14:useLocalDpi xmlns:a14="http://schemas.microsoft.com/office/drawing/2010/main" val="0"/>
              </a:ext>
            </a:extLst>
          </a:blip>
          <a:srcRect t="11338" b="11338"/>
          <a:stretch>
            <a:fillRect/>
          </a:stretch>
        </p:blipFill>
        <p:spPr bwMode="auto">
          <a:xfrm>
            <a:off x="5663952" y="1178797"/>
            <a:ext cx="3229728" cy="3556053"/>
          </a:xfrm>
          <a:prstGeom prst="rect">
            <a:avLst/>
          </a:prstGeom>
          <a:noFill/>
          <a:ln>
            <a:noFill/>
          </a:ln>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9416" y="106341"/>
            <a:ext cx="3638453" cy="701674"/>
          </a:xfrm>
          <a:solidFill>
            <a:schemeClr val="bg1"/>
          </a:solidFill>
          <a:ln>
            <a:solidFill>
              <a:schemeClr val="tx1"/>
            </a:solidFill>
          </a:ln>
        </p:spPr>
        <p:txBody>
          <a:bodyPr>
            <a:normAutofit/>
          </a:bodyPr>
          <a:lstStyle/>
          <a:p>
            <a:r>
              <a:rPr lang="en-US" sz="3600" dirty="0">
                <a:latin typeface="Comic Sans MS" panose="030F0702030302020204" pitchFamily="66" charset="0"/>
              </a:rPr>
              <a:t>Other staff</a:t>
            </a:r>
          </a:p>
        </p:txBody>
      </p:sp>
      <p:pic>
        <p:nvPicPr>
          <p:cNvPr id="18" name="Picture 17">
            <a:extLst>
              <a:ext uri="{FF2B5EF4-FFF2-40B4-BE49-F238E27FC236}">
                <a16:creationId xmlns:a16="http://schemas.microsoft.com/office/drawing/2014/main" id="{F52F1E8B-B5D3-4176-B764-D646AE5EBCD8}"/>
              </a:ext>
            </a:extLst>
          </p:cNvPr>
          <p:cNvPicPr/>
          <p:nvPr/>
        </p:nvPicPr>
        <p:blipFill>
          <a:blip r:embed="rId3">
            <a:extLst>
              <a:ext uri="{28A0092B-C50C-407E-A947-70E740481C1C}">
                <a14:useLocalDpi xmlns:a14="http://schemas.microsoft.com/office/drawing/2010/main" val="0"/>
              </a:ext>
            </a:extLst>
          </a:blip>
          <a:stretch>
            <a:fillRect/>
          </a:stretch>
        </p:blipFill>
        <p:spPr>
          <a:xfrm>
            <a:off x="1127448" y="1196752"/>
            <a:ext cx="1656184" cy="1584176"/>
          </a:xfrm>
          <a:prstGeom prst="rect">
            <a:avLst/>
          </a:prstGeom>
        </p:spPr>
      </p:pic>
      <p:pic>
        <p:nvPicPr>
          <p:cNvPr id="19" name="Picture 18">
            <a:extLst>
              <a:ext uri="{FF2B5EF4-FFF2-40B4-BE49-F238E27FC236}">
                <a16:creationId xmlns:a16="http://schemas.microsoft.com/office/drawing/2014/main" id="{C4211130-467A-4C15-BA1C-27A4A8B81590}"/>
              </a:ext>
            </a:extLst>
          </p:cNvPr>
          <p:cNvPicPr/>
          <p:nvPr/>
        </p:nvPicPr>
        <p:blipFill rotWithShape="1">
          <a:blip r:embed="rId4" cstate="print">
            <a:extLst>
              <a:ext uri="{28A0092B-C50C-407E-A947-70E740481C1C}">
                <a14:useLocalDpi xmlns:a14="http://schemas.microsoft.com/office/drawing/2010/main" val="0"/>
              </a:ext>
            </a:extLst>
          </a:blip>
          <a:srcRect l="38141" t="20831" r="21062" b="17438"/>
          <a:stretch/>
        </p:blipFill>
        <p:spPr bwMode="auto">
          <a:xfrm>
            <a:off x="2927647" y="3068960"/>
            <a:ext cx="1550221" cy="1584176"/>
          </a:xfrm>
          <a:prstGeom prst="rect">
            <a:avLst/>
          </a:prstGeom>
          <a:ln>
            <a:noFill/>
          </a:ln>
          <a:extLst>
            <a:ext uri="{53640926-AAD7-44D8-BBD7-CCE9431645EC}">
              <a14:shadowObscured xmlns:a14="http://schemas.microsoft.com/office/drawing/2010/main"/>
            </a:ext>
          </a:extLst>
        </p:spPr>
      </p:pic>
      <p:pic>
        <p:nvPicPr>
          <p:cNvPr id="20" name="Picture 19" descr="C:\Users\scrowther\AppData\Local\Microsoft\Windows\INetCache\Content.Word\IMG_5083.jpg">
            <a:extLst>
              <a:ext uri="{FF2B5EF4-FFF2-40B4-BE49-F238E27FC236}">
                <a16:creationId xmlns:a16="http://schemas.microsoft.com/office/drawing/2014/main" id="{0C953679-E4E7-4761-8968-48B828D5833C}"/>
              </a:ext>
            </a:extLst>
          </p:cNvPr>
          <p:cNvPicPr/>
          <p:nvPr/>
        </p:nvPicPr>
        <p:blipFill rotWithShape="1">
          <a:blip r:embed="rId5" cstate="print">
            <a:extLst>
              <a:ext uri="{28A0092B-C50C-407E-A947-70E740481C1C}">
                <a14:useLocalDpi xmlns:a14="http://schemas.microsoft.com/office/drawing/2010/main" val="0"/>
              </a:ext>
            </a:extLst>
          </a:blip>
          <a:srcRect l="32869" t="15267" r="26472" b="36387"/>
          <a:stretch/>
        </p:blipFill>
        <p:spPr bwMode="auto">
          <a:xfrm>
            <a:off x="5807968" y="1196752"/>
            <a:ext cx="992505" cy="881380"/>
          </a:xfrm>
          <a:prstGeom prst="rect">
            <a:avLst/>
          </a:prstGeom>
          <a:noFill/>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8AB7EBD0-AA39-4FC7-AAD0-586FE5F6171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674529" y="2203802"/>
            <a:ext cx="1262380" cy="942975"/>
          </a:xfrm>
          <a:prstGeom prst="rect">
            <a:avLst/>
          </a:prstGeom>
        </p:spPr>
      </p:pic>
      <p:pic>
        <p:nvPicPr>
          <p:cNvPr id="22" name="Picture 21">
            <a:extLst>
              <a:ext uri="{FF2B5EF4-FFF2-40B4-BE49-F238E27FC236}">
                <a16:creationId xmlns:a16="http://schemas.microsoft.com/office/drawing/2014/main" id="{D484897B-5273-4FA0-B771-29291B32231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7737394" y="3804141"/>
            <a:ext cx="1136650" cy="848995"/>
          </a:xfrm>
          <a:prstGeom prst="rect">
            <a:avLst/>
          </a:prstGeom>
        </p:spPr>
      </p:pic>
      <p:sp>
        <p:nvSpPr>
          <p:cNvPr id="23" name="TextBox 22">
            <a:extLst>
              <a:ext uri="{FF2B5EF4-FFF2-40B4-BE49-F238E27FC236}">
                <a16:creationId xmlns:a16="http://schemas.microsoft.com/office/drawing/2014/main" id="{08705E1B-5CA2-4817-84A6-C0F20CB6A6C7}"/>
              </a:ext>
            </a:extLst>
          </p:cNvPr>
          <p:cNvSpPr txBox="1"/>
          <p:nvPr/>
        </p:nvSpPr>
        <p:spPr>
          <a:xfrm>
            <a:off x="2927646" y="1484784"/>
            <a:ext cx="1872209" cy="646331"/>
          </a:xfrm>
          <a:prstGeom prst="rect">
            <a:avLst/>
          </a:prstGeom>
          <a:noFill/>
        </p:spPr>
        <p:txBody>
          <a:bodyPr wrap="square" rtlCol="0">
            <a:spAutoFit/>
          </a:bodyPr>
          <a:lstStyle/>
          <a:p>
            <a:r>
              <a:rPr lang="en-US" dirty="0" err="1"/>
              <a:t>Ms</a:t>
            </a:r>
            <a:r>
              <a:rPr lang="en-US" dirty="0"/>
              <a:t> Harland</a:t>
            </a:r>
          </a:p>
          <a:p>
            <a:r>
              <a:rPr lang="en-US" dirty="0"/>
              <a:t>(Headteacher)</a:t>
            </a:r>
            <a:endParaRPr lang="en-GB" dirty="0"/>
          </a:p>
        </p:txBody>
      </p:sp>
      <p:sp>
        <p:nvSpPr>
          <p:cNvPr id="24" name="TextBox 23">
            <a:extLst>
              <a:ext uri="{FF2B5EF4-FFF2-40B4-BE49-F238E27FC236}">
                <a16:creationId xmlns:a16="http://schemas.microsoft.com/office/drawing/2014/main" id="{485B68CD-5170-4335-9FA3-507787798B42}"/>
              </a:ext>
            </a:extLst>
          </p:cNvPr>
          <p:cNvSpPr txBox="1"/>
          <p:nvPr/>
        </p:nvSpPr>
        <p:spPr>
          <a:xfrm>
            <a:off x="1027566" y="3582307"/>
            <a:ext cx="1872209" cy="1200329"/>
          </a:xfrm>
          <a:prstGeom prst="rect">
            <a:avLst/>
          </a:prstGeom>
          <a:noFill/>
        </p:spPr>
        <p:txBody>
          <a:bodyPr wrap="square" rtlCol="0">
            <a:spAutoFit/>
          </a:bodyPr>
          <a:lstStyle/>
          <a:p>
            <a:r>
              <a:rPr lang="en-US" dirty="0" err="1"/>
              <a:t>Mrs</a:t>
            </a:r>
            <a:r>
              <a:rPr lang="en-US" dirty="0"/>
              <a:t> </a:t>
            </a:r>
            <a:r>
              <a:rPr lang="en-US" dirty="0" err="1"/>
              <a:t>Facchin</a:t>
            </a:r>
            <a:r>
              <a:rPr lang="en-US" dirty="0"/>
              <a:t> (Deputy Headteacher/SENCO)</a:t>
            </a:r>
            <a:endParaRPr lang="en-GB" dirty="0"/>
          </a:p>
        </p:txBody>
      </p:sp>
      <p:sp>
        <p:nvSpPr>
          <p:cNvPr id="25" name="TextBox 24">
            <a:extLst>
              <a:ext uri="{FF2B5EF4-FFF2-40B4-BE49-F238E27FC236}">
                <a16:creationId xmlns:a16="http://schemas.microsoft.com/office/drawing/2014/main" id="{DBD936B7-9DFE-4DE0-AD6A-DCAFA1F45E04}"/>
              </a:ext>
            </a:extLst>
          </p:cNvPr>
          <p:cNvSpPr txBox="1"/>
          <p:nvPr/>
        </p:nvSpPr>
        <p:spPr>
          <a:xfrm>
            <a:off x="7001835" y="1196752"/>
            <a:ext cx="1872209" cy="646331"/>
          </a:xfrm>
          <a:prstGeom prst="rect">
            <a:avLst/>
          </a:prstGeom>
          <a:noFill/>
        </p:spPr>
        <p:txBody>
          <a:bodyPr wrap="square" rtlCol="0">
            <a:spAutoFit/>
          </a:bodyPr>
          <a:lstStyle/>
          <a:p>
            <a:r>
              <a:rPr lang="en-US" dirty="0" err="1"/>
              <a:t>Mrs</a:t>
            </a:r>
            <a:r>
              <a:rPr lang="en-US" dirty="0"/>
              <a:t> Evans</a:t>
            </a:r>
          </a:p>
          <a:p>
            <a:r>
              <a:rPr lang="en-US" dirty="0"/>
              <a:t>(Early Help)</a:t>
            </a:r>
            <a:endParaRPr lang="en-GB" dirty="0"/>
          </a:p>
        </p:txBody>
      </p:sp>
      <p:sp>
        <p:nvSpPr>
          <p:cNvPr id="26" name="TextBox 25">
            <a:extLst>
              <a:ext uri="{FF2B5EF4-FFF2-40B4-BE49-F238E27FC236}">
                <a16:creationId xmlns:a16="http://schemas.microsoft.com/office/drawing/2014/main" id="{79C965C1-8886-430C-9740-B7068DDBF3B7}"/>
              </a:ext>
            </a:extLst>
          </p:cNvPr>
          <p:cNvSpPr txBox="1"/>
          <p:nvPr/>
        </p:nvSpPr>
        <p:spPr>
          <a:xfrm>
            <a:off x="5663952" y="2500446"/>
            <a:ext cx="2073442" cy="923330"/>
          </a:xfrm>
          <a:prstGeom prst="rect">
            <a:avLst/>
          </a:prstGeom>
          <a:noFill/>
        </p:spPr>
        <p:txBody>
          <a:bodyPr wrap="square" rtlCol="0">
            <a:spAutoFit/>
          </a:bodyPr>
          <a:lstStyle/>
          <a:p>
            <a:r>
              <a:rPr lang="en-US" dirty="0" err="1"/>
              <a:t>Mrs</a:t>
            </a:r>
            <a:r>
              <a:rPr lang="en-US" dirty="0"/>
              <a:t> Parr</a:t>
            </a:r>
          </a:p>
          <a:p>
            <a:r>
              <a:rPr lang="en-US" dirty="0"/>
              <a:t>(School Business Manager)</a:t>
            </a:r>
            <a:endParaRPr lang="en-GB" dirty="0"/>
          </a:p>
        </p:txBody>
      </p:sp>
      <p:sp>
        <p:nvSpPr>
          <p:cNvPr id="27" name="TextBox 26">
            <a:extLst>
              <a:ext uri="{FF2B5EF4-FFF2-40B4-BE49-F238E27FC236}">
                <a16:creationId xmlns:a16="http://schemas.microsoft.com/office/drawing/2014/main" id="{B51F574A-484C-4570-AE0E-C117E959F16A}"/>
              </a:ext>
            </a:extLst>
          </p:cNvPr>
          <p:cNvSpPr txBox="1"/>
          <p:nvPr/>
        </p:nvSpPr>
        <p:spPr>
          <a:xfrm>
            <a:off x="5667183" y="3689202"/>
            <a:ext cx="2073442" cy="923330"/>
          </a:xfrm>
          <a:prstGeom prst="rect">
            <a:avLst/>
          </a:prstGeom>
          <a:noFill/>
        </p:spPr>
        <p:txBody>
          <a:bodyPr wrap="square" rtlCol="0">
            <a:spAutoFit/>
          </a:bodyPr>
          <a:lstStyle/>
          <a:p>
            <a:r>
              <a:rPr lang="en-US" dirty="0" err="1"/>
              <a:t>Mrs</a:t>
            </a:r>
            <a:r>
              <a:rPr lang="en-US" dirty="0"/>
              <a:t> Meehan</a:t>
            </a:r>
          </a:p>
          <a:p>
            <a:r>
              <a:rPr lang="en-US" dirty="0"/>
              <a:t>(Senior administrator)</a:t>
            </a:r>
            <a:endParaRPr lang="en-GB" dirty="0"/>
          </a:p>
        </p:txBody>
      </p:sp>
    </p:spTree>
    <p:extLst>
      <p:ext uri="{BB962C8B-B14F-4D97-AF65-F5344CB8AC3E}">
        <p14:creationId xmlns:p14="http://schemas.microsoft.com/office/powerpoint/2010/main" val="55232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Comic Sans MS" panose="030F0702030302020204" pitchFamily="66" charset="0"/>
              </a:rPr>
              <a:t>Foundation Stage Unit</a:t>
            </a:r>
          </a:p>
        </p:txBody>
      </p:sp>
      <p:pic>
        <p:nvPicPr>
          <p:cNvPr id="7" name="Picture Placeholder 6"/>
          <p:cNvPicPr>
            <a:picLocks noGrp="1" noChangeAspect="1"/>
          </p:cNvPicPr>
          <p:nvPr>
            <p:ph type="pic" sz="quarter" idx="13"/>
          </p:nvPr>
        </p:nvPicPr>
        <p:blipFill>
          <a:blip r:embed="rId3"/>
          <a:stretch>
            <a:fillRect/>
          </a:stretch>
        </p:blipFill>
        <p:spPr>
          <a:xfrm>
            <a:off x="991888" y="1268760"/>
            <a:ext cx="4874224" cy="3312368"/>
          </a:xfrm>
        </p:spPr>
      </p:pic>
      <p:pic>
        <p:nvPicPr>
          <p:cNvPr id="8" name="Picture Placeholder 7"/>
          <p:cNvPicPr>
            <a:picLocks noGrp="1" noChangeAspect="1"/>
          </p:cNvPicPr>
          <p:nvPr>
            <p:ph type="pic" sz="quarter" idx="15"/>
          </p:nvPr>
        </p:nvPicPr>
        <p:blipFill>
          <a:blip r:embed="rId4"/>
          <a:stretch>
            <a:fillRect/>
          </a:stretch>
        </p:blipFill>
        <p:spPr>
          <a:xfrm>
            <a:off x="6506025" y="1052736"/>
            <a:ext cx="2626638" cy="1698132"/>
          </a:xfrm>
        </p:spPr>
      </p:pic>
      <p:pic>
        <p:nvPicPr>
          <p:cNvPr id="9" name="Picture Placeholder 8"/>
          <p:cNvPicPr>
            <a:picLocks noGrp="1" noChangeAspect="1"/>
          </p:cNvPicPr>
          <p:nvPr>
            <p:ph type="pic" sz="quarter" idx="16"/>
          </p:nvPr>
        </p:nvPicPr>
        <p:blipFill>
          <a:blip r:embed="rId5"/>
          <a:stretch>
            <a:fillRect/>
          </a:stretch>
        </p:blipFill>
        <p:spPr>
          <a:xfrm>
            <a:off x="6506025" y="3280665"/>
            <a:ext cx="2626638" cy="1494962"/>
          </a:xfrm>
        </p:spPr>
      </p:pic>
      <p:sp>
        <p:nvSpPr>
          <p:cNvPr id="4" name="Text Placeholder 3"/>
          <p:cNvSpPr>
            <a:spLocks noGrp="1"/>
          </p:cNvSpPr>
          <p:nvPr>
            <p:ph type="body" sz="quarter" idx="14"/>
          </p:nvPr>
        </p:nvSpPr>
        <p:spPr>
          <a:xfrm>
            <a:off x="2135560" y="4604201"/>
            <a:ext cx="1296144" cy="497420"/>
          </a:xfrm>
        </p:spPr>
        <p:txBody>
          <a:bodyPr/>
          <a:lstStyle/>
          <a:p>
            <a:r>
              <a:rPr lang="en-US" dirty="0">
                <a:latin typeface="Comic Sans MS" panose="030F0702030302020204" pitchFamily="66" charset="0"/>
              </a:rPr>
              <a:t>Outdoors</a:t>
            </a:r>
          </a:p>
        </p:txBody>
      </p:sp>
      <p:sp>
        <p:nvSpPr>
          <p:cNvPr id="10" name="Text Placeholder 3">
            <a:extLst>
              <a:ext uri="{FF2B5EF4-FFF2-40B4-BE49-F238E27FC236}">
                <a16:creationId xmlns:a16="http://schemas.microsoft.com/office/drawing/2014/main" id="{69514F11-5B6B-4203-9B58-85B6F277D764}"/>
              </a:ext>
            </a:extLst>
          </p:cNvPr>
          <p:cNvSpPr txBox="1">
            <a:spLocks/>
          </p:cNvSpPr>
          <p:nvPr/>
        </p:nvSpPr>
        <p:spPr>
          <a:xfrm>
            <a:off x="9408368" y="2750868"/>
            <a:ext cx="2304256" cy="4974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dirty="0">
                <a:latin typeface="Comic Sans MS" panose="030F0702030302020204" pitchFamily="66" charset="0"/>
              </a:rPr>
              <a:t>Clownfish</a:t>
            </a:r>
          </a:p>
        </p:txBody>
      </p:sp>
      <p:sp>
        <p:nvSpPr>
          <p:cNvPr id="11" name="Text Placeholder 3">
            <a:extLst>
              <a:ext uri="{FF2B5EF4-FFF2-40B4-BE49-F238E27FC236}">
                <a16:creationId xmlns:a16="http://schemas.microsoft.com/office/drawing/2014/main" id="{7EA1B9D9-5097-44EC-8636-CA5630696A07}"/>
              </a:ext>
            </a:extLst>
          </p:cNvPr>
          <p:cNvSpPr txBox="1">
            <a:spLocks/>
          </p:cNvSpPr>
          <p:nvPr/>
        </p:nvSpPr>
        <p:spPr>
          <a:xfrm>
            <a:off x="9408368" y="4551311"/>
            <a:ext cx="2304256" cy="4974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dirty="0">
                <a:latin typeface="Comic Sans MS" panose="030F0702030302020204" pitchFamily="66" charset="0"/>
              </a:rPr>
              <a:t>Blue tang</a:t>
            </a:r>
          </a:p>
        </p:txBody>
      </p:sp>
      <p:sp>
        <p:nvSpPr>
          <p:cNvPr id="12" name="Text Placeholder 3">
            <a:extLst>
              <a:ext uri="{FF2B5EF4-FFF2-40B4-BE49-F238E27FC236}">
                <a16:creationId xmlns:a16="http://schemas.microsoft.com/office/drawing/2014/main" id="{06271563-2414-4D71-87AF-2671BAEB6F65}"/>
              </a:ext>
            </a:extLst>
          </p:cNvPr>
          <p:cNvSpPr txBox="1">
            <a:spLocks/>
          </p:cNvSpPr>
          <p:nvPr/>
        </p:nvSpPr>
        <p:spPr>
          <a:xfrm>
            <a:off x="5866112" y="5387924"/>
            <a:ext cx="5702496" cy="1027217"/>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2400" dirty="0">
                <a:latin typeface="Comic Sans MS" panose="030F0702030302020204" pitchFamily="66" charset="0"/>
              </a:rPr>
              <a:t>Children will access both classrooms and share the outdoor area with Nursery. </a:t>
            </a:r>
          </a:p>
        </p:txBody>
      </p:sp>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idx="4294967295"/>
          </p:nvPr>
        </p:nvSpPr>
        <p:spPr>
          <a:xfrm>
            <a:off x="609600" y="76200"/>
            <a:ext cx="10972800" cy="1371600"/>
          </a:xfrm>
        </p:spPr>
        <p:txBody>
          <a:bodyPr anchor="ctr"/>
          <a:lstStyle/>
          <a:p>
            <a:pPr algn="ctr" eaLnBrk="1" hangingPunct="1"/>
            <a:r>
              <a:rPr lang="en-US" altLang="en-US" dirty="0"/>
              <a:t>What is the EYFS?</a:t>
            </a:r>
          </a:p>
        </p:txBody>
      </p:sp>
      <p:sp>
        <p:nvSpPr>
          <p:cNvPr id="7171" name="Rectangle 6"/>
          <p:cNvSpPr>
            <a:spLocks noGrp="1" noChangeArrowheads="1"/>
          </p:cNvSpPr>
          <p:nvPr>
            <p:ph type="body" sz="half" idx="4294967295"/>
          </p:nvPr>
        </p:nvSpPr>
        <p:spPr>
          <a:xfrm>
            <a:off x="2273300" y="1371600"/>
            <a:ext cx="8737600" cy="4953000"/>
          </a:xfrm>
        </p:spPr>
        <p:txBody>
          <a:bodyPr/>
          <a:lstStyle/>
          <a:p>
            <a:pPr eaLnBrk="1" hangingPunct="1">
              <a:lnSpc>
                <a:spcPct val="90000"/>
              </a:lnSpc>
              <a:buFontTx/>
              <a:buBlip>
                <a:blip r:embed="rId3"/>
              </a:buBlip>
            </a:pPr>
            <a:r>
              <a:rPr lang="en-GB" altLang="en-US" sz="2800" dirty="0"/>
              <a:t> EYFS is the Early Years Foundation Stage education for 5s and under</a:t>
            </a:r>
          </a:p>
          <a:p>
            <a:pPr eaLnBrk="1" hangingPunct="1">
              <a:lnSpc>
                <a:spcPct val="90000"/>
              </a:lnSpc>
              <a:buFontTx/>
              <a:buNone/>
            </a:pPr>
            <a:endParaRPr lang="en-US" altLang="en-US" sz="2800" dirty="0"/>
          </a:p>
          <a:p>
            <a:pPr eaLnBrk="1" hangingPunct="1">
              <a:lnSpc>
                <a:spcPct val="90000"/>
              </a:lnSpc>
              <a:buFontTx/>
              <a:buBlip>
                <a:blip r:embed="rId3"/>
              </a:buBlip>
            </a:pPr>
            <a:r>
              <a:rPr lang="en-US" altLang="en-US" sz="2800" dirty="0"/>
              <a:t>There are 7 areas of learning- 3 prime areas and 4 specific areas, which we teach through areas of provision and directed activities.</a:t>
            </a:r>
          </a:p>
          <a:p>
            <a:pPr eaLnBrk="1" hangingPunct="1">
              <a:lnSpc>
                <a:spcPct val="90000"/>
              </a:lnSpc>
              <a:buFontTx/>
              <a:buNone/>
            </a:pPr>
            <a:endParaRPr lang="en-US" altLang="en-US" sz="2800" dirty="0"/>
          </a:p>
          <a:p>
            <a:pPr eaLnBrk="1" hangingPunct="1">
              <a:lnSpc>
                <a:spcPct val="90000"/>
              </a:lnSpc>
              <a:buFontTx/>
              <a:buBlip>
                <a:blip r:embed="rId3"/>
              </a:buBlip>
            </a:pPr>
            <a:r>
              <a:rPr lang="en-GB" altLang="en-US" sz="2800" dirty="0"/>
              <a:t>Children access the learning in both Reception classrooms and the outdoor area</a:t>
            </a:r>
            <a:endParaRPr lang="en-US" altLang="en-US" sz="2800" dirty="0"/>
          </a:p>
        </p:txBody>
      </p:sp>
      <p:pic>
        <p:nvPicPr>
          <p:cNvPr id="7172" name="Picture 3" descr="School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228601"/>
            <a:ext cx="193463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files.schudio.com/boarshawprimary/imagecache/1200x900f/gallery/cf-class/Sand%20area.JPG"/>
          <p:cNvPicPr>
            <a:picLocks noChangeAspect="1" noChangeArrowheads="1"/>
          </p:cNvPicPr>
          <p:nvPr/>
        </p:nvPicPr>
        <p:blipFill rotWithShape="1">
          <a:blip r:embed="rId5">
            <a:extLst>
              <a:ext uri="{28A0092B-C50C-407E-A947-70E740481C1C}">
                <a14:useLocalDpi xmlns:a14="http://schemas.microsoft.com/office/drawing/2010/main" val="0"/>
              </a:ext>
            </a:extLst>
          </a:blip>
          <a:srcRect l="23115" r="22885"/>
          <a:stretch/>
        </p:blipFill>
        <p:spPr bwMode="auto">
          <a:xfrm>
            <a:off x="317647" y="2268351"/>
            <a:ext cx="1964004" cy="27277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files.schudio.com/boarshawprimary/imagecache/1200x900f/gallery/cf-class/Bike%20area.JPG"/>
          <p:cNvPicPr>
            <a:picLocks noChangeAspect="1" noChangeArrowheads="1"/>
          </p:cNvPicPr>
          <p:nvPr/>
        </p:nvPicPr>
        <p:blipFill rotWithShape="1">
          <a:blip r:embed="rId6">
            <a:extLst>
              <a:ext uri="{28A0092B-C50C-407E-A947-70E740481C1C}">
                <a14:useLocalDpi xmlns:a14="http://schemas.microsoft.com/office/drawing/2010/main" val="0"/>
              </a:ext>
            </a:extLst>
          </a:blip>
          <a:srcRect l="26049" t="13042" r="32144" b="35873"/>
          <a:stretch/>
        </p:blipFill>
        <p:spPr bwMode="auto">
          <a:xfrm>
            <a:off x="10056440" y="548680"/>
            <a:ext cx="1502230" cy="137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20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animEffect transition="in" filter="fade">
                                      <p:cBhvr>
                                        <p:cTn id="10" dur="500"/>
                                        <p:tgtEl>
                                          <p:spTgt spid="717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fade">
                                      <p:cBhvr>
                                        <p:cTn id="15" dur="500"/>
                                        <p:tgtEl>
                                          <p:spTgt spid="717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animEffect transition="in" filter="fade">
                                      <p:cBhvr>
                                        <p:cTn id="20" dur="500"/>
                                        <p:tgtEl>
                                          <p:spTgt spid="7171">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fade">
                                      <p:cBhvr>
                                        <p:cTn id="23"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General Information</a:t>
            </a:r>
          </a:p>
        </p:txBody>
      </p:sp>
      <p:sp>
        <p:nvSpPr>
          <p:cNvPr id="3" name="Content Placeholder 2"/>
          <p:cNvSpPr>
            <a:spLocks noGrp="1"/>
          </p:cNvSpPr>
          <p:nvPr>
            <p:ph idx="1"/>
          </p:nvPr>
        </p:nvSpPr>
        <p:spPr/>
        <p:txBody>
          <a:bodyPr>
            <a:normAutofit lnSpcReduction="10000"/>
          </a:bodyPr>
          <a:lstStyle/>
          <a:p>
            <a:pPr>
              <a:buBlip>
                <a:blip r:embed="rId2"/>
              </a:buBlip>
            </a:pPr>
            <a:r>
              <a:rPr lang="en-US" altLang="en-US" dirty="0"/>
              <a:t>School day 8:45-3:15</a:t>
            </a:r>
          </a:p>
          <a:p>
            <a:pPr>
              <a:buBlip>
                <a:blip r:embed="rId2"/>
              </a:buBlip>
            </a:pPr>
            <a:r>
              <a:rPr lang="en-US" altLang="en-US" dirty="0"/>
              <a:t>Breakfast club 8:00-8.45, £1 each. You must inform the office if your child </a:t>
            </a:r>
            <a:r>
              <a:rPr lang="en-US" altLang="en-US"/>
              <a:t>is attending. </a:t>
            </a:r>
            <a:endParaRPr lang="en-US" altLang="en-US" dirty="0"/>
          </a:p>
          <a:p>
            <a:pPr>
              <a:buBlip>
                <a:blip r:embed="rId2"/>
              </a:buBlip>
            </a:pPr>
            <a:r>
              <a:rPr lang="en-US" altLang="en-US" dirty="0"/>
              <a:t>Home time 3.15pm </a:t>
            </a:r>
            <a:r>
              <a:rPr lang="en-GB" altLang="en-US" dirty="0"/>
              <a:t>please arrive on time to collect your child as children can become upset if there is no one to collect them on time. Reception are dropped off and collected from the ramp. </a:t>
            </a:r>
          </a:p>
          <a:p>
            <a:pPr>
              <a:buBlip>
                <a:blip r:embed="rId2"/>
              </a:buBlip>
            </a:pPr>
            <a:r>
              <a:rPr lang="en-GB" altLang="en-US" dirty="0"/>
              <a:t> If for any reason you are going to be late collecting your child please telephone the school office.</a:t>
            </a:r>
          </a:p>
          <a:p>
            <a:pPr>
              <a:buBlip>
                <a:blip r:embed="rId2"/>
              </a:buBlip>
            </a:pPr>
            <a:r>
              <a:rPr lang="en-GB" altLang="en-US" dirty="0"/>
              <a:t>Children can only be collected by an adult on the collection list please inform staff/office if the person collecting your child is changing</a:t>
            </a:r>
          </a:p>
          <a:p>
            <a:endParaRPr lang="en-GB" dirty="0"/>
          </a:p>
        </p:txBody>
      </p:sp>
      <p:pic>
        <p:nvPicPr>
          <p:cNvPr id="4" name="Picture 3">
            <a:extLst>
              <a:ext uri="{FF2B5EF4-FFF2-40B4-BE49-F238E27FC236}">
                <a16:creationId xmlns:a16="http://schemas.microsoft.com/office/drawing/2014/main" id="{50A03094-27D1-4582-976A-F085D80D2EEE}"/>
              </a:ext>
            </a:extLst>
          </p:cNvPr>
          <p:cNvPicPr>
            <a:picLocks noChangeAspect="1"/>
          </p:cNvPicPr>
          <p:nvPr/>
        </p:nvPicPr>
        <p:blipFill rotWithShape="1">
          <a:blip r:embed="rId3"/>
          <a:srcRect l="21893" t="11060"/>
          <a:stretch/>
        </p:blipFill>
        <p:spPr>
          <a:xfrm>
            <a:off x="10056439" y="601066"/>
            <a:ext cx="1679187" cy="1656184"/>
          </a:xfrm>
          <a:prstGeom prst="rect">
            <a:avLst/>
          </a:prstGeom>
        </p:spPr>
      </p:pic>
    </p:spTree>
    <p:extLst>
      <p:ext uri="{BB962C8B-B14F-4D97-AF65-F5344CB8AC3E}">
        <p14:creationId xmlns:p14="http://schemas.microsoft.com/office/powerpoint/2010/main" val="79151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471633" y="172061"/>
            <a:ext cx="9577064" cy="747787"/>
          </a:xfrm>
        </p:spPr>
        <p:txBody>
          <a:bodyPr/>
          <a:lstStyle/>
          <a:p>
            <a:r>
              <a:rPr lang="en-US" dirty="0">
                <a:latin typeface="Comic Sans MS" panose="030F0702030302020204" pitchFamily="66" charset="0"/>
              </a:rPr>
              <a:t>What I need to start school</a:t>
            </a:r>
          </a:p>
        </p:txBody>
      </p:sp>
      <p:sp>
        <p:nvSpPr>
          <p:cNvPr id="2" name="TextBox 1">
            <a:extLst>
              <a:ext uri="{FF2B5EF4-FFF2-40B4-BE49-F238E27FC236}">
                <a16:creationId xmlns:a16="http://schemas.microsoft.com/office/drawing/2014/main" id="{2B8908B3-3762-4560-9B44-42EC18D8DABF}"/>
              </a:ext>
            </a:extLst>
          </p:cNvPr>
          <p:cNvSpPr txBox="1"/>
          <p:nvPr/>
        </p:nvSpPr>
        <p:spPr>
          <a:xfrm>
            <a:off x="478210" y="973940"/>
            <a:ext cx="3960440" cy="3785652"/>
          </a:xfrm>
          <a:prstGeom prst="rect">
            <a:avLst/>
          </a:prstGeom>
          <a:noFill/>
        </p:spPr>
        <p:txBody>
          <a:bodyPr wrap="square" rtlCol="0">
            <a:spAutoFit/>
          </a:bodyPr>
          <a:lstStyle/>
          <a:p>
            <a:r>
              <a:rPr lang="en-US" sz="2000" b="1" dirty="0">
                <a:latin typeface="Comic Sans MS" panose="030F0702030302020204" pitchFamily="66" charset="0"/>
              </a:rPr>
              <a:t>School Uniform</a:t>
            </a:r>
          </a:p>
          <a:p>
            <a:endParaRPr lang="en-US" sz="2000" dirty="0">
              <a:latin typeface="Comic Sans MS" panose="030F0702030302020204" pitchFamily="66" charset="0"/>
            </a:endParaRPr>
          </a:p>
          <a:p>
            <a:r>
              <a:rPr lang="en-US" sz="2000" dirty="0">
                <a:latin typeface="Comic Sans MS" panose="030F0702030302020204" pitchFamily="66" charset="0"/>
              </a:rPr>
              <a:t>Black- trousers/skirts</a:t>
            </a:r>
          </a:p>
          <a:p>
            <a:r>
              <a:rPr lang="en-US" sz="2000" dirty="0">
                <a:latin typeface="Comic Sans MS" panose="030F0702030302020204" pitchFamily="66" charset="0"/>
              </a:rPr>
              <a:t>White polo shirt</a:t>
            </a:r>
          </a:p>
          <a:p>
            <a:r>
              <a:rPr lang="en-US" sz="2000" dirty="0">
                <a:latin typeface="Comic Sans MS" panose="030F0702030302020204" pitchFamily="66" charset="0"/>
              </a:rPr>
              <a:t>Grey jumper or cardigan</a:t>
            </a:r>
          </a:p>
          <a:p>
            <a:r>
              <a:rPr lang="en-US" sz="2000" dirty="0">
                <a:latin typeface="Comic Sans MS" panose="030F0702030302020204" pitchFamily="66" charset="0"/>
              </a:rPr>
              <a:t>Black school shoes (Velcro fastening)</a:t>
            </a:r>
          </a:p>
          <a:p>
            <a:r>
              <a:rPr lang="en-US" sz="2000" dirty="0">
                <a:latin typeface="Comic Sans MS" panose="030F0702030302020204" pitchFamily="66" charset="0"/>
              </a:rPr>
              <a:t>Bookbag (provided by school)</a:t>
            </a:r>
          </a:p>
          <a:p>
            <a:r>
              <a:rPr lang="en-US" sz="2000" dirty="0">
                <a:latin typeface="Comic Sans MS" panose="030F0702030302020204" pitchFamily="66" charset="0"/>
              </a:rPr>
              <a:t>Summer dress/shorts may be worn in the summer.</a:t>
            </a:r>
          </a:p>
          <a:p>
            <a:r>
              <a:rPr lang="en-US" sz="2000" dirty="0">
                <a:latin typeface="Comic Sans MS" panose="030F0702030302020204" pitchFamily="66" charset="0"/>
              </a:rPr>
              <a:t>Warm, waterproof coat</a:t>
            </a:r>
          </a:p>
          <a:p>
            <a:r>
              <a:rPr lang="en-US" sz="2000" dirty="0">
                <a:latin typeface="Comic Sans MS" panose="030F0702030302020204" pitchFamily="66" charset="0"/>
              </a:rPr>
              <a:t>Wellington boots</a:t>
            </a:r>
            <a:endParaRPr lang="en-GB" sz="2000" dirty="0">
              <a:latin typeface="Comic Sans MS" panose="030F0702030302020204" pitchFamily="66" charset="0"/>
            </a:endParaRPr>
          </a:p>
        </p:txBody>
      </p:sp>
      <p:pic>
        <p:nvPicPr>
          <p:cNvPr id="2050" name="Picture 2" descr="LABEL IT OR LOSE IT Trademark of If Lost Limited Serial Number: 77884424 ::  Trademarkia Trademarks">
            <a:extLst>
              <a:ext uri="{FF2B5EF4-FFF2-40B4-BE49-F238E27FC236}">
                <a16:creationId xmlns:a16="http://schemas.microsoft.com/office/drawing/2014/main" id="{27112740-930B-4D60-850E-7AB5B1433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682" y="535058"/>
            <a:ext cx="3314700" cy="13811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986D2BC-0567-432B-9D19-8ADCE6FDDFD9}"/>
              </a:ext>
            </a:extLst>
          </p:cNvPr>
          <p:cNvSpPr txBox="1"/>
          <p:nvPr/>
        </p:nvSpPr>
        <p:spPr>
          <a:xfrm>
            <a:off x="8892108" y="2107236"/>
            <a:ext cx="3960440" cy="400110"/>
          </a:xfrm>
          <a:prstGeom prst="rect">
            <a:avLst/>
          </a:prstGeom>
          <a:noFill/>
        </p:spPr>
        <p:txBody>
          <a:bodyPr wrap="square" rtlCol="0">
            <a:spAutoFit/>
          </a:bodyPr>
          <a:lstStyle/>
          <a:p>
            <a:r>
              <a:rPr lang="en-US" sz="2000" b="1" dirty="0">
                <a:latin typeface="Comic Sans MS" panose="030F0702030302020204" pitchFamily="66" charset="0"/>
              </a:rPr>
              <a:t>Please label everything!</a:t>
            </a:r>
            <a:endParaRPr lang="en-GB" sz="2000" dirty="0">
              <a:latin typeface="Comic Sans MS" panose="030F0702030302020204" pitchFamily="66" charset="0"/>
            </a:endParaRPr>
          </a:p>
        </p:txBody>
      </p:sp>
      <p:sp>
        <p:nvSpPr>
          <p:cNvPr id="16" name="TextBox 15">
            <a:extLst>
              <a:ext uri="{FF2B5EF4-FFF2-40B4-BE49-F238E27FC236}">
                <a16:creationId xmlns:a16="http://schemas.microsoft.com/office/drawing/2014/main" id="{D5713F0E-1DBC-40A5-9A65-E681B9214DCD}"/>
              </a:ext>
            </a:extLst>
          </p:cNvPr>
          <p:cNvSpPr txBox="1"/>
          <p:nvPr/>
        </p:nvSpPr>
        <p:spPr>
          <a:xfrm>
            <a:off x="3743536" y="5165801"/>
            <a:ext cx="5808848" cy="1015663"/>
          </a:xfrm>
          <a:prstGeom prst="rect">
            <a:avLst/>
          </a:prstGeom>
          <a:noFill/>
        </p:spPr>
        <p:txBody>
          <a:bodyPr wrap="square" rtlCol="0">
            <a:spAutoFit/>
          </a:bodyPr>
          <a:lstStyle/>
          <a:p>
            <a:r>
              <a:rPr lang="en-US" sz="2000" dirty="0">
                <a:latin typeface="Comic Sans MS" panose="030F0702030302020204" pitchFamily="66" charset="0"/>
              </a:rPr>
              <a:t>EYFS is messy!</a:t>
            </a:r>
          </a:p>
          <a:p>
            <a:r>
              <a:rPr lang="en-US" sz="2000" dirty="0">
                <a:latin typeface="Comic Sans MS" panose="030F0702030302020204" pitchFamily="66" charset="0"/>
              </a:rPr>
              <a:t>Please do not send children in expensive coats. They will get dirty!</a:t>
            </a:r>
            <a:endParaRPr lang="en-GB" sz="2000" dirty="0">
              <a:latin typeface="Comic Sans MS" panose="030F0702030302020204" pitchFamily="66" charset="0"/>
            </a:endParaRPr>
          </a:p>
        </p:txBody>
      </p:sp>
      <p:pic>
        <p:nvPicPr>
          <p:cNvPr id="2054" name="Picture 6" descr="Parents discouraging children from messy play | Nursery World">
            <a:extLst>
              <a:ext uri="{FF2B5EF4-FFF2-40B4-BE49-F238E27FC236}">
                <a16:creationId xmlns:a16="http://schemas.microsoft.com/office/drawing/2014/main" id="{52F6BC63-0BE1-495B-861C-0B63023805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536" y="5110915"/>
            <a:ext cx="1654696" cy="11254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rotWithShape="1">
          <a:blip r:embed="rId5" cstate="print">
            <a:extLst>
              <a:ext uri="{28A0092B-C50C-407E-A947-70E740481C1C}">
                <a14:useLocalDpi xmlns:a14="http://schemas.microsoft.com/office/drawing/2010/main" val="0"/>
              </a:ext>
            </a:extLst>
          </a:blip>
          <a:srcRect t="10582"/>
          <a:stretch/>
        </p:blipFill>
        <p:spPr bwMode="auto">
          <a:xfrm>
            <a:off x="4781461" y="1101478"/>
            <a:ext cx="3330763" cy="3658114"/>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089BBC95-09DA-4125-8AF9-140D38C68D07}"/>
              </a:ext>
            </a:extLst>
          </p:cNvPr>
          <p:cNvSpPr txBox="1"/>
          <p:nvPr/>
        </p:nvSpPr>
        <p:spPr>
          <a:xfrm>
            <a:off x="8892108" y="2996952"/>
            <a:ext cx="2820516" cy="923330"/>
          </a:xfrm>
          <a:prstGeom prst="rect">
            <a:avLst/>
          </a:prstGeom>
          <a:noFill/>
        </p:spPr>
        <p:txBody>
          <a:bodyPr wrap="square" rtlCol="0">
            <a:spAutoFit/>
          </a:bodyPr>
          <a:lstStyle/>
          <a:p>
            <a:r>
              <a:rPr lang="en-US" dirty="0"/>
              <a:t>Uniform will be available to purchase at Icon on Middleton Arndale</a:t>
            </a:r>
            <a:endParaRPr lang="en-GB" dirty="0"/>
          </a:p>
        </p:txBody>
      </p:sp>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471633" y="172061"/>
            <a:ext cx="9577064" cy="747787"/>
          </a:xfrm>
        </p:spPr>
        <p:txBody>
          <a:bodyPr/>
          <a:lstStyle/>
          <a:p>
            <a:r>
              <a:rPr lang="en-US" dirty="0">
                <a:latin typeface="Comic Sans MS" panose="030F0702030302020204" pitchFamily="66" charset="0"/>
              </a:rPr>
              <a:t>What I need to start school</a:t>
            </a:r>
          </a:p>
        </p:txBody>
      </p:sp>
      <p:sp>
        <p:nvSpPr>
          <p:cNvPr id="2" name="TextBox 1">
            <a:extLst>
              <a:ext uri="{FF2B5EF4-FFF2-40B4-BE49-F238E27FC236}">
                <a16:creationId xmlns:a16="http://schemas.microsoft.com/office/drawing/2014/main" id="{2B8908B3-3762-4560-9B44-42EC18D8DABF}"/>
              </a:ext>
            </a:extLst>
          </p:cNvPr>
          <p:cNvSpPr txBox="1"/>
          <p:nvPr/>
        </p:nvSpPr>
        <p:spPr>
          <a:xfrm>
            <a:off x="478210" y="973940"/>
            <a:ext cx="3960440" cy="2246769"/>
          </a:xfrm>
          <a:prstGeom prst="rect">
            <a:avLst/>
          </a:prstGeom>
          <a:noFill/>
        </p:spPr>
        <p:txBody>
          <a:bodyPr wrap="square" rtlCol="0">
            <a:spAutoFit/>
          </a:bodyPr>
          <a:lstStyle/>
          <a:p>
            <a:r>
              <a:rPr lang="en-US" sz="2000" b="1" dirty="0">
                <a:latin typeface="Comic Sans MS" panose="030F0702030302020204" pitchFamily="66" charset="0"/>
              </a:rPr>
              <a:t>PE Kit</a:t>
            </a:r>
          </a:p>
          <a:p>
            <a:endParaRPr lang="en-US" sz="2000" dirty="0">
              <a:latin typeface="Comic Sans MS" panose="030F0702030302020204" pitchFamily="66" charset="0"/>
            </a:endParaRPr>
          </a:p>
          <a:p>
            <a:r>
              <a:rPr lang="en-US" sz="2000" dirty="0">
                <a:latin typeface="Comic Sans MS" panose="030F0702030302020204" pitchFamily="66" charset="0"/>
              </a:rPr>
              <a:t>White T-shirt</a:t>
            </a:r>
          </a:p>
          <a:p>
            <a:r>
              <a:rPr lang="en-US" sz="2000" dirty="0">
                <a:latin typeface="Comic Sans MS" panose="030F0702030302020204" pitchFamily="66" charset="0"/>
              </a:rPr>
              <a:t>Black shorts</a:t>
            </a:r>
          </a:p>
          <a:p>
            <a:r>
              <a:rPr lang="en-US" sz="2000" dirty="0">
                <a:latin typeface="Comic Sans MS" panose="030F0702030302020204" pitchFamily="66" charset="0"/>
              </a:rPr>
              <a:t>Pumps/trainers</a:t>
            </a:r>
          </a:p>
          <a:p>
            <a:r>
              <a:rPr lang="en-US" sz="2000" dirty="0">
                <a:latin typeface="Comic Sans MS" panose="030F0702030302020204" pitchFamily="66" charset="0"/>
              </a:rPr>
              <a:t>Jogging pants</a:t>
            </a:r>
          </a:p>
          <a:p>
            <a:r>
              <a:rPr lang="en-US" sz="2000" dirty="0">
                <a:latin typeface="Comic Sans MS" panose="030F0702030302020204" pitchFamily="66" charset="0"/>
              </a:rPr>
              <a:t>Jumper</a:t>
            </a:r>
            <a:endParaRPr lang="en-GB" sz="2000" dirty="0">
              <a:latin typeface="Comic Sans MS" panose="030F0702030302020204" pitchFamily="66" charset="0"/>
            </a:endParaRPr>
          </a:p>
        </p:txBody>
      </p:sp>
      <p:pic>
        <p:nvPicPr>
          <p:cNvPr id="3074" name="Picture 2" descr="PE in School - Trimley St Mary Primary School">
            <a:extLst>
              <a:ext uri="{FF2B5EF4-FFF2-40B4-BE49-F238E27FC236}">
                <a16:creationId xmlns:a16="http://schemas.microsoft.com/office/drawing/2014/main" id="{3A99A0B3-F9B8-4930-A8E9-C5642BEE7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1242546"/>
            <a:ext cx="3240360" cy="27489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ABEL IT OR LOSE IT Trademark of If Lost Limited Serial Number: 77884424 ::  Trademarkia Trademarks">
            <a:extLst>
              <a:ext uri="{FF2B5EF4-FFF2-40B4-BE49-F238E27FC236}">
                <a16:creationId xmlns:a16="http://schemas.microsoft.com/office/drawing/2014/main" id="{6179379B-5B93-463B-9946-30027E375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4232" y="1556792"/>
            <a:ext cx="3314700" cy="138112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C41CEDF-36D4-4B9A-92F7-80D2A88E768A}"/>
              </a:ext>
            </a:extLst>
          </p:cNvPr>
          <p:cNvSpPr txBox="1"/>
          <p:nvPr/>
        </p:nvSpPr>
        <p:spPr>
          <a:xfrm>
            <a:off x="5690017" y="4539458"/>
            <a:ext cx="3692285" cy="1323439"/>
          </a:xfrm>
          <a:prstGeom prst="rect">
            <a:avLst/>
          </a:prstGeom>
          <a:noFill/>
        </p:spPr>
        <p:txBody>
          <a:bodyPr wrap="square" rtlCol="0">
            <a:spAutoFit/>
          </a:bodyPr>
          <a:lstStyle/>
          <a:p>
            <a:r>
              <a:rPr lang="en-US" sz="2000" dirty="0">
                <a:latin typeface="Comic Sans MS" panose="030F0702030302020204" pitchFamily="66" charset="0"/>
              </a:rPr>
              <a:t>Please send in a labelled PE kit in a drawstring bag. PE kits will be sent home at the end of every half term. </a:t>
            </a:r>
            <a:endParaRPr lang="en-GB" sz="2000" dirty="0">
              <a:latin typeface="Comic Sans MS" panose="030F0702030302020204" pitchFamily="66" charset="0"/>
            </a:endParaRPr>
          </a:p>
        </p:txBody>
      </p:sp>
      <p:pic>
        <p:nvPicPr>
          <p:cNvPr id="3076" name="Picture 4" descr="Personalised PE Bag Drawstring Backpack Waterproof Gym Swim School Sports  Bag (Blue, One Size-UK): Amazon.co.uk: Clothing">
            <a:extLst>
              <a:ext uri="{FF2B5EF4-FFF2-40B4-BE49-F238E27FC236}">
                <a16:creationId xmlns:a16="http://schemas.microsoft.com/office/drawing/2014/main" id="{DBB45153-B1C8-475C-B740-270F8DCFC8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3449" y="3536920"/>
            <a:ext cx="1501881" cy="153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93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www.w3.org/XML/1998/namespace"/>
    <ds:schemaRef ds:uri="http://schemas.microsoft.com/office/2006/documentManagement/types"/>
    <ds:schemaRef ds:uri="http://purl.org/dc/elements/1.1/"/>
    <ds:schemaRef ds:uri="40262f94-9f35-4ac3-9a90-690165a166b7"/>
    <ds:schemaRef ds:uri="a4f35948-e619-41b3-aa29-22878b09cfd2"/>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324</TotalTime>
  <Words>1412</Words>
  <Application>Microsoft Office PowerPoint</Application>
  <PresentationFormat>Widescreen</PresentationFormat>
  <Paragraphs>132</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Bradley Hand ITC</vt:lpstr>
      <vt:lpstr>Comic Sans MS</vt:lpstr>
      <vt:lpstr>Courier New</vt:lpstr>
      <vt:lpstr>Wingdings</vt:lpstr>
      <vt:lpstr>Children Friends 16x9</vt:lpstr>
      <vt:lpstr>Reception Intake September 2022</vt:lpstr>
      <vt:lpstr>Welcome to our school</vt:lpstr>
      <vt:lpstr>Meet the staff</vt:lpstr>
      <vt:lpstr>Other staff</vt:lpstr>
      <vt:lpstr>Foundation Stage Unit</vt:lpstr>
      <vt:lpstr>What is the EYFS?</vt:lpstr>
      <vt:lpstr>General Information</vt:lpstr>
      <vt:lpstr>What I need to start school</vt:lpstr>
      <vt:lpstr>What I need to start school</vt:lpstr>
      <vt:lpstr>What I need to start school</vt:lpstr>
      <vt:lpstr>Lunchtime</vt:lpstr>
      <vt:lpstr>PowerPoint Presentation</vt:lpstr>
      <vt:lpstr>PowerPoint Presentation</vt:lpstr>
      <vt:lpstr>PowerPoint Presentation</vt:lpstr>
      <vt:lpstr>Home visits</vt:lpstr>
      <vt:lpstr>PowerPoint Presentation</vt:lpstr>
      <vt:lpstr>PowerPoint Presentation</vt:lpstr>
      <vt:lpstr>Tonight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 Intake September 2020</dc:title>
  <dc:creator>S Crowther</dc:creator>
  <cp:lastModifiedBy>Hall</cp:lastModifiedBy>
  <cp:revision>31</cp:revision>
  <dcterms:created xsi:type="dcterms:W3CDTF">2020-08-28T12:50:09Z</dcterms:created>
  <dcterms:modified xsi:type="dcterms:W3CDTF">2022-06-07T16:35:33Z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