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7" r:id="rId5"/>
    <p:sldId id="265" r:id="rId6"/>
    <p:sldId id="266" r:id="rId7"/>
    <p:sldId id="267" r:id="rId8"/>
    <p:sldId id="268" r:id="rId9"/>
    <p:sldId id="275" r:id="rId10"/>
    <p:sldId id="276" r:id="rId11"/>
    <p:sldId id="269" r:id="rId12"/>
    <p:sldId id="277" r:id="rId13"/>
    <p:sldId id="278" r:id="rId14"/>
    <p:sldId id="279" r:id="rId15"/>
    <p:sldId id="280" r:id="rId16"/>
    <p:sldId id="281" r:id="rId17"/>
    <p:sldId id="282" r:id="rId18"/>
    <p:sldId id="271" r:id="rId19"/>
    <p:sldId id="272"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p:scale>
          <a:sx n="81" d="100"/>
          <a:sy n="81" d="100"/>
        </p:scale>
        <p:origin x="-300" y="-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9/10/2020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9/10/2020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dirty="0"/>
          </a:p>
        </p:txBody>
      </p:sp>
    </p:spTree>
    <p:extLst>
      <p:ext uri="{BB962C8B-B14F-4D97-AF65-F5344CB8AC3E}">
        <p14:creationId xmlns:p14="http://schemas.microsoft.com/office/powerpoint/2010/main" val="38860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3</a:t>
            </a:fld>
            <a:endParaRPr lang="en-US" dirty="0"/>
          </a:p>
        </p:txBody>
      </p:sp>
    </p:spTree>
    <p:extLst>
      <p:ext uri="{BB962C8B-B14F-4D97-AF65-F5344CB8AC3E}">
        <p14:creationId xmlns:p14="http://schemas.microsoft.com/office/powerpoint/2010/main"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4</a:t>
            </a:fld>
            <a:endParaRPr lang="en-US" dirty="0"/>
          </a:p>
        </p:txBody>
      </p:sp>
    </p:spTree>
    <p:extLst>
      <p:ext uri="{BB962C8B-B14F-4D97-AF65-F5344CB8AC3E}">
        <p14:creationId xmlns:p14="http://schemas.microsoft.com/office/powerpoint/2010/main" val="223552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5</a:t>
            </a:fld>
            <a:endParaRPr lang="en-US" dirty="0"/>
          </a:p>
        </p:txBody>
      </p:sp>
    </p:spTree>
    <p:extLst>
      <p:ext uri="{BB962C8B-B14F-4D97-AF65-F5344CB8AC3E}">
        <p14:creationId xmlns:p14="http://schemas.microsoft.com/office/powerpoint/2010/main" val="55326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6</a:t>
            </a:fld>
            <a:endParaRPr lang="en-US" dirty="0"/>
          </a:p>
        </p:txBody>
      </p:sp>
    </p:spTree>
    <p:extLst>
      <p:ext uri="{BB962C8B-B14F-4D97-AF65-F5344CB8AC3E}">
        <p14:creationId xmlns:p14="http://schemas.microsoft.com/office/powerpoint/2010/main" val="1291849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7</a:t>
            </a:fld>
            <a:endParaRPr lang="en-US" dirty="0"/>
          </a:p>
        </p:txBody>
      </p:sp>
    </p:spTree>
    <p:extLst>
      <p:ext uri="{BB962C8B-B14F-4D97-AF65-F5344CB8AC3E}">
        <p14:creationId xmlns:p14="http://schemas.microsoft.com/office/powerpoint/2010/main" val="2809649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9/10/2020</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9/10/2020</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9/10/2020</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9/10/2020</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9/10/2020</a:t>
            </a:fld>
            <a:endParaRPr lang="en-US" dirty="0"/>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9/10/2020</a:t>
            </a:fld>
            <a:endParaRPr lang="en-US" dirty="0"/>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9/10/2020</a:t>
            </a:fld>
            <a:endParaRPr lang="en-US" dirty="0"/>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9/10/2020</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9/10/2020</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9/10/2020</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wmf"/></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s://www.boarshawprimary.co.uk/" TargetMode="External"/><Relationship Id="rId3" Type="http://schemas.openxmlformats.org/officeDocument/2006/relationships/hyperlink" Target="https://www.google.co.uk/url?sa=i&amp;rct=j&amp;q=&amp;esrc=s&amp;source=images&amp;cd=&amp;cad=rja&amp;uact=8&amp;ved=2ahUKEwiW4fGG07_bAhVLBsAKHeaXAXgQjRx6BAgBEAU&amp;url=https://www.amazon.com/ClassDojo/dp/B01AIM0EGO&amp;psig=AOvVaw34ChISZrTRfWOqXGK1tEtE&amp;ust=1528395492155801" TargetMode="External"/><Relationship Id="rId7" Type="http://schemas.openxmlformats.org/officeDocument/2006/relationships/image" Target="../media/image35.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432" y="2646310"/>
            <a:ext cx="8458200" cy="772345"/>
          </a:xfrm>
        </p:spPr>
        <p:txBody>
          <a:bodyPr>
            <a:normAutofit fontScale="90000"/>
          </a:bodyPr>
          <a:lstStyle/>
          <a:p>
            <a:r>
              <a:rPr lang="en-US" dirty="0">
                <a:latin typeface="Comic Sans MS" panose="030F0702030302020204" pitchFamily="66" charset="0"/>
              </a:rPr>
              <a:t>Reception Intake September 2020</a:t>
            </a:r>
          </a:p>
        </p:txBody>
      </p:sp>
      <p:pic>
        <p:nvPicPr>
          <p:cNvPr id="1026" name="Picture 2" descr="https://www.boarshawprimary.co.uk/images/logo/Boarshaw_logo.png">
            <a:extLst>
              <a:ext uri="{FF2B5EF4-FFF2-40B4-BE49-F238E27FC236}">
                <a16:creationId xmlns:a16="http://schemas.microsoft.com/office/drawing/2014/main" xmlns="" id="{C53730A4-9C95-4433-B156-43ED0FCAB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332656"/>
            <a:ext cx="932497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9744A11-8023-44A5-9089-EA387B3B9504}"/>
              </a:ext>
            </a:extLst>
          </p:cNvPr>
          <p:cNvSpPr txBox="1"/>
          <p:nvPr/>
        </p:nvSpPr>
        <p:spPr>
          <a:xfrm>
            <a:off x="335360" y="332656"/>
            <a:ext cx="6840760" cy="646331"/>
          </a:xfrm>
          <a:prstGeom prst="rect">
            <a:avLst/>
          </a:prstGeom>
          <a:noFill/>
        </p:spPr>
        <p:txBody>
          <a:bodyPr wrap="square" rtlCol="0">
            <a:spAutoFit/>
          </a:bodyPr>
          <a:lstStyle/>
          <a:p>
            <a:r>
              <a:rPr lang="en-US" sz="3600" dirty="0">
                <a:latin typeface="Comic Sans MS" panose="030F0702030302020204" pitchFamily="66" charset="0"/>
              </a:rPr>
              <a:t>Starting School</a:t>
            </a:r>
            <a:endParaRPr lang="en-GB" sz="3600" dirty="0">
              <a:latin typeface="Comic Sans MS" panose="030F0702030302020204" pitchFamily="66" charset="0"/>
            </a:endParaRPr>
          </a:p>
        </p:txBody>
      </p:sp>
      <p:sp>
        <p:nvSpPr>
          <p:cNvPr id="3" name="TextBox 2">
            <a:extLst>
              <a:ext uri="{FF2B5EF4-FFF2-40B4-BE49-F238E27FC236}">
                <a16:creationId xmlns:a16="http://schemas.microsoft.com/office/drawing/2014/main" xmlns="" id="{F19FFE1C-E13A-41F6-9C5D-99770C7492FC}"/>
              </a:ext>
            </a:extLst>
          </p:cNvPr>
          <p:cNvSpPr txBox="1"/>
          <p:nvPr/>
        </p:nvSpPr>
        <p:spPr>
          <a:xfrm>
            <a:off x="335360" y="1124744"/>
            <a:ext cx="10657184" cy="276998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omic Sans MS" panose="030F0702030302020204" pitchFamily="66" charset="0"/>
              </a:rPr>
              <a:t>To support children’s transition into school we will be staggering our intake over three days from Monday 7</a:t>
            </a:r>
            <a:r>
              <a:rPr lang="en-US" sz="2400" baseline="30000" dirty="0">
                <a:latin typeface="Comic Sans MS" panose="030F0702030302020204" pitchFamily="66" charset="0"/>
              </a:rPr>
              <a:t>th</a:t>
            </a:r>
            <a:r>
              <a:rPr lang="en-US" sz="2400" dirty="0">
                <a:latin typeface="Comic Sans MS" panose="030F0702030302020204" pitchFamily="66" charset="0"/>
              </a:rPr>
              <a:t> September to Wednesday 9</a:t>
            </a:r>
            <a:r>
              <a:rPr lang="en-US" sz="2400" baseline="30000" dirty="0">
                <a:latin typeface="Comic Sans MS" panose="030F0702030302020204" pitchFamily="66" charset="0"/>
              </a:rPr>
              <a:t>th</a:t>
            </a:r>
            <a:r>
              <a:rPr lang="en-US" sz="2400" dirty="0">
                <a:latin typeface="Comic Sans MS" panose="030F0702030302020204" pitchFamily="66" charset="0"/>
              </a:rPr>
              <a:t> September. You will have received information about your child’s start date in your welcome pack. If you are unsure please contact the school office</a:t>
            </a:r>
            <a:r>
              <a:rPr lang="en-US" dirty="0">
                <a:latin typeface="Comic Sans MS" panose="030F0702030302020204" pitchFamily="66" charset="0"/>
              </a:rPr>
              <a:t>.</a:t>
            </a:r>
          </a:p>
          <a:p>
            <a:pPr marL="342900" indent="-342900">
              <a:buFont typeface="Arial" panose="020B0604020202020204" pitchFamily="34" charset="0"/>
              <a:buChar char="•"/>
            </a:pPr>
            <a:endParaRPr lang="en-US"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 </a:t>
            </a:r>
            <a:endParaRPr lang="en-GB" dirty="0">
              <a:latin typeface="Comic Sans MS" panose="030F0702030302020204" pitchFamily="66" charset="0"/>
            </a:endParaRPr>
          </a:p>
        </p:txBody>
      </p:sp>
      <p:pic>
        <p:nvPicPr>
          <p:cNvPr id="6146" name="Picture 2" descr="Starting School 2020 | Trinity Primary School">
            <a:extLst>
              <a:ext uri="{FF2B5EF4-FFF2-40B4-BE49-F238E27FC236}">
                <a16:creationId xmlns:a16="http://schemas.microsoft.com/office/drawing/2014/main" xmlns="" id="{5B92EE37-ED15-49FD-AF16-5825DC592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050" y="2924944"/>
            <a:ext cx="5549230" cy="277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46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9744A11-8023-44A5-9089-EA387B3B9504}"/>
              </a:ext>
            </a:extLst>
          </p:cNvPr>
          <p:cNvSpPr txBox="1"/>
          <p:nvPr/>
        </p:nvSpPr>
        <p:spPr>
          <a:xfrm>
            <a:off x="335360" y="332656"/>
            <a:ext cx="6840760" cy="646331"/>
          </a:xfrm>
          <a:prstGeom prst="rect">
            <a:avLst/>
          </a:prstGeom>
          <a:noFill/>
        </p:spPr>
        <p:txBody>
          <a:bodyPr wrap="square" rtlCol="0">
            <a:spAutoFit/>
          </a:bodyPr>
          <a:lstStyle/>
          <a:p>
            <a:r>
              <a:rPr lang="en-US" sz="3600" dirty="0">
                <a:latin typeface="Comic Sans MS" panose="030F0702030302020204" pitchFamily="66" charset="0"/>
              </a:rPr>
              <a:t>Starting School</a:t>
            </a:r>
            <a:endParaRPr lang="en-GB" sz="3600" dirty="0">
              <a:latin typeface="Comic Sans MS" panose="030F0702030302020204" pitchFamily="66" charset="0"/>
            </a:endParaRPr>
          </a:p>
        </p:txBody>
      </p:sp>
      <p:sp>
        <p:nvSpPr>
          <p:cNvPr id="3" name="TextBox 2">
            <a:extLst>
              <a:ext uri="{FF2B5EF4-FFF2-40B4-BE49-F238E27FC236}">
                <a16:creationId xmlns:a16="http://schemas.microsoft.com/office/drawing/2014/main" xmlns="" id="{F19FFE1C-E13A-41F6-9C5D-99770C7492FC}"/>
              </a:ext>
            </a:extLst>
          </p:cNvPr>
          <p:cNvSpPr txBox="1"/>
          <p:nvPr/>
        </p:nvSpPr>
        <p:spPr>
          <a:xfrm>
            <a:off x="335360" y="1124744"/>
            <a:ext cx="10657184" cy="338554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omic Sans MS" panose="030F0702030302020204" pitchFamily="66" charset="0"/>
              </a:rPr>
              <a:t>Please ensure that children do not bring any toys to school. Children should only bring their school bookbag. No other bags or items will be allowed in school. </a:t>
            </a:r>
          </a:p>
          <a:p>
            <a:pPr marL="342900" indent="-342900">
              <a:buFont typeface="Arial" panose="020B0604020202020204" pitchFamily="34" charset="0"/>
              <a:buChar char="•"/>
            </a:pPr>
            <a:r>
              <a:rPr lang="en-US" sz="2000" dirty="0">
                <a:latin typeface="Comic Sans MS" panose="030F0702030302020204" pitchFamily="66" charset="0"/>
              </a:rPr>
              <a:t>Please wash children’s hands before they come to school. </a:t>
            </a:r>
          </a:p>
          <a:p>
            <a:pPr marL="342900" indent="-342900">
              <a:buFont typeface="Arial" panose="020B0604020202020204" pitchFamily="34" charset="0"/>
              <a:buChar char="•"/>
            </a:pPr>
            <a:r>
              <a:rPr lang="en-US" sz="2000" dirty="0">
                <a:latin typeface="Comic Sans MS" panose="030F0702030302020204" pitchFamily="66" charset="0"/>
              </a:rPr>
              <a:t>If your child is wearing a face covering to travel to school please remove at school.  </a:t>
            </a:r>
          </a:p>
          <a:p>
            <a:pPr marL="342900" indent="-342900">
              <a:buFont typeface="Arial" panose="020B0604020202020204" pitchFamily="34" charset="0"/>
              <a:buChar char="•"/>
            </a:pPr>
            <a:r>
              <a:rPr lang="en-US" sz="2000" dirty="0">
                <a:latin typeface="Comic Sans MS" panose="030F0702030302020204" pitchFamily="66" charset="0"/>
              </a:rPr>
              <a:t>Children should be brought to the Reception Ramp this is best accessed from the Tennyson Road entrance. </a:t>
            </a:r>
          </a:p>
          <a:p>
            <a:pPr marL="342900" indent="-342900">
              <a:buFont typeface="Arial" panose="020B0604020202020204" pitchFamily="34" charset="0"/>
              <a:buChar char="•"/>
            </a:pPr>
            <a:r>
              <a:rPr lang="en-US" sz="2000" dirty="0">
                <a:latin typeface="Comic Sans MS" panose="030F0702030302020204" pitchFamily="66" charset="0"/>
              </a:rPr>
              <a:t>Please arrive at the specified time. Surnames A-L 8.45am, M-Z 9am. Children must arrive on time, there is no longer a staggered intake between 8.45 and 9am. </a:t>
            </a:r>
            <a:endParaRPr lang="en-US" sz="1600" dirty="0">
              <a:latin typeface="Comic Sans MS" panose="030F0702030302020204" pitchFamily="66" charset="0"/>
            </a:endParaRPr>
          </a:p>
          <a:p>
            <a:pPr marL="342900" indent="-342900">
              <a:buFont typeface="Arial" panose="020B0604020202020204" pitchFamily="34" charset="0"/>
              <a:buChar char="•"/>
            </a:pPr>
            <a:endParaRPr lang="en-US"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 </a:t>
            </a:r>
            <a:endParaRPr lang="en-GB" dirty="0">
              <a:latin typeface="Comic Sans MS" panose="030F0702030302020204" pitchFamily="66" charset="0"/>
            </a:endParaRPr>
          </a:p>
        </p:txBody>
      </p:sp>
      <p:pic>
        <p:nvPicPr>
          <p:cNvPr id="5" name="Picture 4">
            <a:extLst>
              <a:ext uri="{FF2B5EF4-FFF2-40B4-BE49-F238E27FC236}">
                <a16:creationId xmlns:a16="http://schemas.microsoft.com/office/drawing/2014/main" xmlns="" id="{50A03094-27D1-4582-976A-F085D80D2EEE}"/>
              </a:ext>
            </a:extLst>
          </p:cNvPr>
          <p:cNvPicPr>
            <a:picLocks noChangeAspect="1"/>
          </p:cNvPicPr>
          <p:nvPr/>
        </p:nvPicPr>
        <p:blipFill rotWithShape="1">
          <a:blip r:embed="rId2"/>
          <a:srcRect l="21893" t="11060"/>
          <a:stretch/>
        </p:blipFill>
        <p:spPr>
          <a:xfrm>
            <a:off x="1991544" y="3851184"/>
            <a:ext cx="2016224" cy="1988604"/>
          </a:xfrm>
          <a:prstGeom prst="rect">
            <a:avLst/>
          </a:prstGeom>
        </p:spPr>
      </p:pic>
      <p:sp>
        <p:nvSpPr>
          <p:cNvPr id="6" name="TextBox 5">
            <a:extLst>
              <a:ext uri="{FF2B5EF4-FFF2-40B4-BE49-F238E27FC236}">
                <a16:creationId xmlns:a16="http://schemas.microsoft.com/office/drawing/2014/main" xmlns="" id="{0FB5D328-550D-4A47-9E85-74E2EADA69D7}"/>
              </a:ext>
            </a:extLst>
          </p:cNvPr>
          <p:cNvSpPr txBox="1"/>
          <p:nvPr/>
        </p:nvSpPr>
        <p:spPr>
          <a:xfrm>
            <a:off x="1993166" y="5470456"/>
            <a:ext cx="2736304" cy="369332"/>
          </a:xfrm>
          <a:prstGeom prst="rect">
            <a:avLst/>
          </a:prstGeom>
          <a:solidFill>
            <a:schemeClr val="bg1"/>
          </a:solidFill>
        </p:spPr>
        <p:txBody>
          <a:bodyPr wrap="square" rtlCol="0">
            <a:spAutoFit/>
          </a:bodyPr>
          <a:lstStyle/>
          <a:p>
            <a:r>
              <a:rPr lang="en-US" dirty="0">
                <a:latin typeface="Comic Sans MS" panose="030F0702030302020204" pitchFamily="66" charset="0"/>
              </a:rPr>
              <a:t>Reception Ramp</a:t>
            </a:r>
            <a:endParaRPr lang="en-GB" dirty="0">
              <a:latin typeface="Comic Sans MS" panose="030F0702030302020204" pitchFamily="66" charset="0"/>
            </a:endParaRPr>
          </a:p>
        </p:txBody>
      </p:sp>
      <p:sp>
        <p:nvSpPr>
          <p:cNvPr id="7" name="TextBox 6">
            <a:extLst>
              <a:ext uri="{FF2B5EF4-FFF2-40B4-BE49-F238E27FC236}">
                <a16:creationId xmlns:a16="http://schemas.microsoft.com/office/drawing/2014/main" xmlns="" id="{207BEACE-604C-468B-961C-931BFB248392}"/>
              </a:ext>
            </a:extLst>
          </p:cNvPr>
          <p:cNvSpPr txBox="1"/>
          <p:nvPr/>
        </p:nvSpPr>
        <p:spPr>
          <a:xfrm>
            <a:off x="4336639" y="4106822"/>
            <a:ext cx="5832648" cy="1477328"/>
          </a:xfrm>
          <a:prstGeom prst="rect">
            <a:avLst/>
          </a:prstGeom>
          <a:noFill/>
        </p:spPr>
        <p:txBody>
          <a:bodyPr wrap="square" rtlCol="0">
            <a:spAutoFit/>
          </a:bodyPr>
          <a:lstStyle/>
          <a:p>
            <a:r>
              <a:rPr lang="en-US" dirty="0">
                <a:latin typeface="Comic Sans MS" panose="030F0702030302020204" pitchFamily="66" charset="0"/>
              </a:rPr>
              <a:t>To allow for safe social distancing between parents we ask that children are left with the teacher on the ramp they will then be supported in school by members of staff. Unfortunately at this time we are unable to allow parents into the school building. </a:t>
            </a:r>
            <a:endParaRPr lang="en-GB" dirty="0">
              <a:latin typeface="Comic Sans MS" panose="030F0702030302020204" pitchFamily="66" charset="0"/>
            </a:endParaRPr>
          </a:p>
        </p:txBody>
      </p:sp>
    </p:spTree>
    <p:extLst>
      <p:ext uri="{BB962C8B-B14F-4D97-AF65-F5344CB8AC3E}">
        <p14:creationId xmlns:p14="http://schemas.microsoft.com/office/powerpoint/2010/main" val="96469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23620-8C3A-443D-9F5D-1B114460DF41}"/>
              </a:ext>
            </a:extLst>
          </p:cNvPr>
          <p:cNvSpPr>
            <a:spLocks noGrp="1"/>
          </p:cNvSpPr>
          <p:nvPr>
            <p:ph type="title"/>
          </p:nvPr>
        </p:nvSpPr>
        <p:spPr>
          <a:xfrm>
            <a:off x="838200" y="365126"/>
            <a:ext cx="9829800" cy="687610"/>
          </a:xfrm>
        </p:spPr>
        <p:txBody>
          <a:bodyPr/>
          <a:lstStyle/>
          <a:p>
            <a:r>
              <a:rPr lang="en-US" b="1" dirty="0">
                <a:latin typeface="Comic Sans MS" panose="030F0702030302020204" pitchFamily="66" charset="0"/>
              </a:rPr>
              <a:t>In school</a:t>
            </a:r>
            <a:endParaRPr lang="en-GB" b="1" dirty="0">
              <a:latin typeface="Comic Sans MS" panose="030F0702030302020204" pitchFamily="66" charset="0"/>
            </a:endParaRPr>
          </a:p>
        </p:txBody>
      </p:sp>
      <p:sp>
        <p:nvSpPr>
          <p:cNvPr id="4" name="TextBox 3">
            <a:extLst>
              <a:ext uri="{FF2B5EF4-FFF2-40B4-BE49-F238E27FC236}">
                <a16:creationId xmlns:a16="http://schemas.microsoft.com/office/drawing/2014/main" xmlns="" id="{A5775464-5451-4AAA-B490-FCCCCE7DE711}"/>
              </a:ext>
            </a:extLst>
          </p:cNvPr>
          <p:cNvSpPr txBox="1"/>
          <p:nvPr/>
        </p:nvSpPr>
        <p:spPr>
          <a:xfrm>
            <a:off x="263352" y="1268760"/>
            <a:ext cx="11377264"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omic Sans MS" panose="030F0702030302020204" pitchFamily="66" charset="0"/>
              </a:rPr>
              <a:t>Once in school children will sanitise their hands, put their coat on a peg and bookbag in a box. </a:t>
            </a:r>
          </a:p>
          <a:p>
            <a:pPr marL="342900" indent="-342900">
              <a:buFont typeface="Arial" panose="020B0604020202020204" pitchFamily="34" charset="0"/>
              <a:buChar char="•"/>
            </a:pPr>
            <a:r>
              <a:rPr lang="en-US" sz="2400" dirty="0">
                <a:latin typeface="Comic Sans MS" panose="030F0702030302020204" pitchFamily="66" charset="0"/>
              </a:rPr>
              <a:t>Children will then take part in a range of activities throughout the school day, some adult led carpet times, adult directed activities and some child initiated learning time. </a:t>
            </a:r>
          </a:p>
          <a:p>
            <a:pPr marL="342900" indent="-342900">
              <a:buFont typeface="Arial" panose="020B0604020202020204" pitchFamily="34" charset="0"/>
              <a:buChar char="•"/>
            </a:pPr>
            <a:r>
              <a:rPr lang="en-US" sz="2400" dirty="0">
                <a:latin typeface="Comic Sans MS" panose="030F0702030302020204" pitchFamily="66" charset="0"/>
              </a:rPr>
              <a:t>Snack and milk will be provided each day (please ensure we are informed of your child’s allergies)</a:t>
            </a:r>
            <a:endParaRPr lang="en-GB" sz="2400" dirty="0">
              <a:latin typeface="Comic Sans MS" panose="030F0702030302020204" pitchFamily="66" charset="0"/>
            </a:endParaRPr>
          </a:p>
        </p:txBody>
      </p:sp>
    </p:spTree>
    <p:extLst>
      <p:ext uri="{BB962C8B-B14F-4D97-AF65-F5344CB8AC3E}">
        <p14:creationId xmlns:p14="http://schemas.microsoft.com/office/powerpoint/2010/main" val="17088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23620-8C3A-443D-9F5D-1B114460DF41}"/>
              </a:ext>
            </a:extLst>
          </p:cNvPr>
          <p:cNvSpPr>
            <a:spLocks noGrp="1"/>
          </p:cNvSpPr>
          <p:nvPr>
            <p:ph type="title"/>
          </p:nvPr>
        </p:nvSpPr>
        <p:spPr>
          <a:xfrm>
            <a:off x="839416" y="188640"/>
            <a:ext cx="9829800" cy="687610"/>
          </a:xfrm>
        </p:spPr>
        <p:txBody>
          <a:bodyPr/>
          <a:lstStyle/>
          <a:p>
            <a:r>
              <a:rPr lang="en-US" b="1" dirty="0">
                <a:latin typeface="Comic Sans MS" panose="030F0702030302020204" pitchFamily="66" charset="0"/>
              </a:rPr>
              <a:t>Lunchtime</a:t>
            </a:r>
            <a:endParaRPr lang="en-GB" b="1" dirty="0">
              <a:latin typeface="Comic Sans MS" panose="030F0702030302020204" pitchFamily="66" charset="0"/>
            </a:endParaRPr>
          </a:p>
        </p:txBody>
      </p:sp>
      <p:sp>
        <p:nvSpPr>
          <p:cNvPr id="4" name="TextBox 3">
            <a:extLst>
              <a:ext uri="{FF2B5EF4-FFF2-40B4-BE49-F238E27FC236}">
                <a16:creationId xmlns:a16="http://schemas.microsoft.com/office/drawing/2014/main" xmlns="" id="{A5775464-5451-4AAA-B490-FCCCCE7DE711}"/>
              </a:ext>
            </a:extLst>
          </p:cNvPr>
          <p:cNvSpPr txBox="1"/>
          <p:nvPr/>
        </p:nvSpPr>
        <p:spPr>
          <a:xfrm>
            <a:off x="263352" y="876250"/>
            <a:ext cx="11377264"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omic Sans MS" panose="030F0702030302020204" pitchFamily="66" charset="0"/>
              </a:rPr>
              <a:t>Children will eat lunch in the canteen and all Reception children are entitled to a free school meal. </a:t>
            </a:r>
          </a:p>
          <a:p>
            <a:pPr marL="342900" indent="-342900">
              <a:buFont typeface="Arial" panose="020B0604020202020204" pitchFamily="34" charset="0"/>
              <a:buChar char="•"/>
            </a:pPr>
            <a:r>
              <a:rPr lang="en-US" sz="2400" dirty="0">
                <a:latin typeface="Comic Sans MS" panose="030F0702030302020204" pitchFamily="66" charset="0"/>
              </a:rPr>
              <a:t>Our kitchen offers a range of hot meals on a two week cycle (see website for further details).</a:t>
            </a:r>
          </a:p>
          <a:p>
            <a:pPr marL="342900" indent="-342900">
              <a:buFont typeface="Arial" panose="020B0604020202020204" pitchFamily="34" charset="0"/>
              <a:buChar char="•"/>
            </a:pPr>
            <a:r>
              <a:rPr lang="en-US" sz="2400" dirty="0">
                <a:latin typeface="Comic Sans MS" panose="030F0702030302020204" pitchFamily="66" charset="0"/>
              </a:rPr>
              <a:t>Daily</a:t>
            </a:r>
            <a:r>
              <a:rPr lang="en-GB" sz="2400" dirty="0">
                <a:latin typeface="Comic Sans MS" panose="030F0702030302020204" pitchFamily="66" charset="0"/>
              </a:rPr>
              <a:t> options include jacket potatoes, panini and sandwiches. </a:t>
            </a:r>
            <a:endParaRPr lang="en-US" sz="2400" dirty="0">
              <a:latin typeface="Comic Sans MS" panose="030F0702030302020204" pitchFamily="66" charset="0"/>
            </a:endParaRPr>
          </a:p>
          <a:p>
            <a:pPr marL="342900" indent="-342900">
              <a:buFont typeface="Arial" panose="020B0604020202020204" pitchFamily="34" charset="0"/>
              <a:buChar char="•"/>
            </a:pPr>
            <a:r>
              <a:rPr lang="en-US" sz="2400" dirty="0">
                <a:latin typeface="Comic Sans MS" panose="030F0702030302020204" pitchFamily="66" charset="0"/>
              </a:rPr>
              <a:t>We encourage children to have a hot meal everyday. We allow one sandwich a week unless otherwise advised by parents. </a:t>
            </a:r>
          </a:p>
          <a:p>
            <a:pPr marL="342900" indent="-342900">
              <a:buFont typeface="Arial" panose="020B0604020202020204" pitchFamily="34" charset="0"/>
              <a:buChar char="•"/>
            </a:pPr>
            <a:r>
              <a:rPr lang="en-US" sz="2400" dirty="0">
                <a:latin typeface="Comic Sans MS" panose="030F0702030302020204" pitchFamily="66" charset="0"/>
              </a:rPr>
              <a:t>Please ensure we are informed of any allergies or dietary needs. </a:t>
            </a:r>
          </a:p>
          <a:p>
            <a:pPr marL="342900" indent="-342900">
              <a:buFont typeface="Arial" panose="020B0604020202020204" pitchFamily="34" charset="0"/>
              <a:buChar char="•"/>
            </a:pPr>
            <a:r>
              <a:rPr lang="en-US" sz="2400" dirty="0">
                <a:latin typeface="Comic Sans MS" panose="030F0702030302020204" pitchFamily="66" charset="0"/>
              </a:rPr>
              <a:t>We advise all children to start on a school meal but if your child brings a packed lunch we ask that it is a plastic lunchbox that is easily cleaned. </a:t>
            </a:r>
            <a:endParaRPr lang="en-GB" sz="2400" dirty="0">
              <a:latin typeface="Comic Sans MS" panose="030F0702030302020204" pitchFamily="66" charset="0"/>
            </a:endParaRPr>
          </a:p>
        </p:txBody>
      </p:sp>
      <p:pic>
        <p:nvPicPr>
          <p:cNvPr id="5" name="Picture 3" descr="C:\Users\kbracken\AppData\Local\Microsoft\Windows\Temporary Internet Files\Content.IE5\I9ED02UJ\2011%20spaghetti%20dinner_0[1].jpg">
            <a:extLst>
              <a:ext uri="{FF2B5EF4-FFF2-40B4-BE49-F238E27FC236}">
                <a16:creationId xmlns:a16="http://schemas.microsoft.com/office/drawing/2014/main" xmlns="" id="{D07B6FAE-97EF-4D53-B0B2-CBE7F3098E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2772" y="5157192"/>
            <a:ext cx="123507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3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2D49CC-7926-462E-993B-BEF4947F6C50}"/>
              </a:ext>
            </a:extLst>
          </p:cNvPr>
          <p:cNvSpPr>
            <a:spLocks noGrp="1"/>
          </p:cNvSpPr>
          <p:nvPr>
            <p:ph type="title"/>
          </p:nvPr>
        </p:nvSpPr>
        <p:spPr>
          <a:xfrm>
            <a:off x="838200" y="365126"/>
            <a:ext cx="9829800" cy="615602"/>
          </a:xfrm>
        </p:spPr>
        <p:txBody>
          <a:bodyPr/>
          <a:lstStyle/>
          <a:p>
            <a:r>
              <a:rPr lang="en-US" dirty="0">
                <a:latin typeface="Comic Sans MS" panose="030F0702030302020204" pitchFamily="66" charset="0"/>
              </a:rPr>
              <a:t>End of school</a:t>
            </a:r>
            <a:endParaRPr lang="en-GB" dirty="0">
              <a:latin typeface="Comic Sans MS" panose="030F0702030302020204" pitchFamily="66" charset="0"/>
            </a:endParaRPr>
          </a:p>
        </p:txBody>
      </p:sp>
      <p:sp>
        <p:nvSpPr>
          <p:cNvPr id="3" name="TextBox 2">
            <a:extLst>
              <a:ext uri="{FF2B5EF4-FFF2-40B4-BE49-F238E27FC236}">
                <a16:creationId xmlns:a16="http://schemas.microsoft.com/office/drawing/2014/main" xmlns="" id="{C9049780-4ECB-4122-BC81-26867FDB4D16}"/>
              </a:ext>
            </a:extLst>
          </p:cNvPr>
          <p:cNvSpPr txBox="1"/>
          <p:nvPr/>
        </p:nvSpPr>
        <p:spPr>
          <a:xfrm>
            <a:off x="479376" y="980728"/>
            <a:ext cx="10188624"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omic Sans MS" panose="030F0702030302020204" pitchFamily="66" charset="0"/>
              </a:rPr>
              <a:t>Please collect from the bottom of the Reception Ramp we ask parents to ensure they socially distance. </a:t>
            </a:r>
          </a:p>
          <a:p>
            <a:pPr marL="285750" indent="-285750">
              <a:buFont typeface="Arial" panose="020B0604020202020204" pitchFamily="34" charset="0"/>
              <a:buChar char="•"/>
            </a:pPr>
            <a:r>
              <a:rPr lang="en-US" sz="2400" dirty="0">
                <a:latin typeface="Comic Sans MS" panose="030F0702030302020204" pitchFamily="66" charset="0"/>
              </a:rPr>
              <a:t>Please collect at your specific time (surnames A-L 3pm and M-Z 3.15pm)</a:t>
            </a:r>
          </a:p>
          <a:p>
            <a:pPr marL="285750" indent="-285750">
              <a:buFont typeface="Arial" panose="020B0604020202020204" pitchFamily="34" charset="0"/>
              <a:buChar char="•"/>
            </a:pPr>
            <a:r>
              <a:rPr lang="en-US" sz="2400" dirty="0">
                <a:latin typeface="Comic Sans MS" panose="030F0702030302020204" pitchFamily="66" charset="0"/>
              </a:rPr>
              <a:t>Any communication between parents and teacher will take place over the telephone or via email. </a:t>
            </a:r>
          </a:p>
          <a:p>
            <a:pPr marL="285750" indent="-285750">
              <a:buFont typeface="Arial" panose="020B0604020202020204" pitchFamily="34" charset="0"/>
              <a:buChar char="•"/>
            </a:pPr>
            <a:r>
              <a:rPr lang="en-US" sz="2400" dirty="0">
                <a:latin typeface="Comic Sans MS" panose="030F0702030302020204" pitchFamily="66" charset="0"/>
              </a:rPr>
              <a:t>Please ensure you arrive on time children become upset if there is no one to collect them.</a:t>
            </a:r>
          </a:p>
          <a:p>
            <a:pPr marL="285750" indent="-285750">
              <a:buFont typeface="Arial" panose="020B0604020202020204" pitchFamily="34" charset="0"/>
              <a:buChar char="•"/>
            </a:pPr>
            <a:r>
              <a:rPr lang="en-US" sz="2400" dirty="0">
                <a:latin typeface="Comic Sans MS" panose="030F0702030302020204" pitchFamily="66" charset="0"/>
              </a:rPr>
              <a:t>Please keep your collection form up to date as children will only be able to leave with the person on the list.  </a:t>
            </a:r>
            <a:endParaRPr lang="en-GB" sz="2400" dirty="0">
              <a:latin typeface="Comic Sans MS" panose="030F0702030302020204" pitchFamily="66" charset="0"/>
            </a:endParaRPr>
          </a:p>
        </p:txBody>
      </p:sp>
    </p:spTree>
    <p:extLst>
      <p:ext uri="{BB962C8B-B14F-4D97-AF65-F5344CB8AC3E}">
        <p14:creationId xmlns:p14="http://schemas.microsoft.com/office/powerpoint/2010/main" val="6143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xmlns="" id="{6BC70BBB-3416-4A64-B349-9F40B12FEE9D}"/>
              </a:ext>
            </a:extLst>
          </p:cNvPr>
          <p:cNvSpPr txBox="1">
            <a:spLocks noChangeArrowheads="1"/>
          </p:cNvSpPr>
          <p:nvPr/>
        </p:nvSpPr>
        <p:spPr>
          <a:xfrm>
            <a:off x="340296" y="224282"/>
            <a:ext cx="60198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altLang="en-US" dirty="0">
                <a:latin typeface="Comic Sans MS" panose="030F0702030302020204" pitchFamily="66" charset="0"/>
              </a:rPr>
              <a:t>Wrap around care</a:t>
            </a:r>
          </a:p>
        </p:txBody>
      </p:sp>
      <p:sp>
        <p:nvSpPr>
          <p:cNvPr id="10" name="Rectangle 7">
            <a:extLst>
              <a:ext uri="{FF2B5EF4-FFF2-40B4-BE49-F238E27FC236}">
                <a16:creationId xmlns:a16="http://schemas.microsoft.com/office/drawing/2014/main" xmlns="" id="{06287685-B66C-49F6-9969-C810D7F2B06C}"/>
              </a:ext>
            </a:extLst>
          </p:cNvPr>
          <p:cNvSpPr txBox="1">
            <a:spLocks noChangeArrowheads="1"/>
          </p:cNvSpPr>
          <p:nvPr/>
        </p:nvSpPr>
        <p:spPr>
          <a:xfrm>
            <a:off x="191344" y="1264094"/>
            <a:ext cx="10225136" cy="3657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a:buFontTx/>
              <a:buBlip>
                <a:blip r:embed="rId2"/>
              </a:buBlip>
            </a:pPr>
            <a:r>
              <a:rPr lang="en-US" altLang="en-US" sz="2200" dirty="0">
                <a:latin typeface="Comic Sans MS" panose="030F0702030302020204" pitchFamily="66" charset="0"/>
              </a:rPr>
              <a:t>Breakfast club 8:00-8.45am, £1 a day. You must book in advance as there are limited places available. Children will be in a Breakfast Club Bubble with Reception and Nursery children. </a:t>
            </a:r>
          </a:p>
          <a:p>
            <a:pPr>
              <a:buFontTx/>
              <a:buBlip>
                <a:blip r:embed="rId2"/>
              </a:buBlip>
            </a:pPr>
            <a:r>
              <a:rPr lang="en-US" altLang="en-US" sz="2200" dirty="0">
                <a:latin typeface="Comic Sans MS" panose="030F0702030302020204" pitchFamily="66" charset="0"/>
              </a:rPr>
              <a:t>After school club 3.15-5.30pm is £4 a day and must also be booked in advance. Children will be in an after school club bubble with Reception and Nursery children. </a:t>
            </a:r>
          </a:p>
        </p:txBody>
      </p:sp>
      <p:pic>
        <p:nvPicPr>
          <p:cNvPr id="11" name="Picture 6" descr="j0199283">
            <a:extLst>
              <a:ext uri="{FF2B5EF4-FFF2-40B4-BE49-F238E27FC236}">
                <a16:creationId xmlns:a16="http://schemas.microsoft.com/office/drawing/2014/main" xmlns="" id="{BA88B66B-1022-4C86-A3EB-E9B7AC5BC6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0473749" y="1264094"/>
            <a:ext cx="1219200" cy="1039812"/>
          </a:xfrm>
          <a:prstGeom prst="rect">
            <a:avLst/>
          </a:prstGeom>
        </p:spPr>
      </p:pic>
      <p:pic>
        <p:nvPicPr>
          <p:cNvPr id="12" name="Picture 7" descr="C:\Program Files\Microsoft Office\MEDIA\CAGCAT10\j0234131.wmf">
            <a:extLst>
              <a:ext uri="{FF2B5EF4-FFF2-40B4-BE49-F238E27FC236}">
                <a16:creationId xmlns:a16="http://schemas.microsoft.com/office/drawing/2014/main" xmlns="" id="{BA443C43-9C7A-4673-8A82-30D83191FD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717032"/>
            <a:ext cx="16494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9BCAAAC7-3545-4475-9821-C2F4A3CF33AB}"/>
              </a:ext>
            </a:extLst>
          </p:cNvPr>
          <p:cNvSpPr txBox="1">
            <a:spLocks/>
          </p:cNvSpPr>
          <p:nvPr/>
        </p:nvSpPr>
        <p:spPr>
          <a:xfrm>
            <a:off x="762000" y="228600"/>
            <a:ext cx="68707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altLang="en-US" dirty="0">
                <a:latin typeface="Comic Sans MS" panose="030F0702030302020204" pitchFamily="66" charset="0"/>
              </a:rPr>
              <a:t>Toilet</a:t>
            </a:r>
          </a:p>
        </p:txBody>
      </p:sp>
      <p:sp>
        <p:nvSpPr>
          <p:cNvPr id="6" name="Content Placeholder 3">
            <a:extLst>
              <a:ext uri="{FF2B5EF4-FFF2-40B4-BE49-F238E27FC236}">
                <a16:creationId xmlns:a16="http://schemas.microsoft.com/office/drawing/2014/main" xmlns="" id="{03E110C1-73E3-462A-950D-D96773914F8E}"/>
              </a:ext>
            </a:extLst>
          </p:cNvPr>
          <p:cNvSpPr txBox="1">
            <a:spLocks/>
          </p:cNvSpPr>
          <p:nvPr/>
        </p:nvSpPr>
        <p:spPr>
          <a:xfrm>
            <a:off x="623392" y="1628800"/>
            <a:ext cx="9505056" cy="4772000"/>
          </a:xfrm>
          <a:prstGeom prst="rect">
            <a:avLst/>
          </a:prstGeom>
        </p:spPr>
        <p:txBody>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a:buFont typeface="Courier New" pitchFamily="49" charset="0"/>
              <a:buChar char="o"/>
            </a:pPr>
            <a:r>
              <a:rPr lang="en-GB" altLang="en-US" sz="2400" dirty="0">
                <a:latin typeface="Comic Sans MS" panose="030F0702030302020204" pitchFamily="66" charset="0"/>
              </a:rPr>
              <a:t>Please let us know if your child is not fully toilet trained, we are here to help. </a:t>
            </a:r>
          </a:p>
          <a:p>
            <a:pPr>
              <a:buFont typeface="Courier New" pitchFamily="49" charset="0"/>
              <a:buChar char="o"/>
            </a:pPr>
            <a:r>
              <a:rPr lang="en-GB" altLang="en-US" sz="2400" dirty="0">
                <a:latin typeface="Comic Sans MS" panose="030F0702030302020204" pitchFamily="66" charset="0"/>
              </a:rPr>
              <a:t>In the first few week lots of children have accidents. Please send in a spare set of clothes (skirt/ trousers, underwear and socks) in a labelled bag. Please ensure all items inside are labelled. </a:t>
            </a:r>
          </a:p>
        </p:txBody>
      </p:sp>
      <p:pic>
        <p:nvPicPr>
          <p:cNvPr id="7" name="Picture 3" descr="C:\Users\scrowther\AppData\Local\Microsoft\Windows\Temporary Internet Files\Content.IE5\IGW248B0\potty-training-stories-01[1].jpg">
            <a:extLst>
              <a:ext uri="{FF2B5EF4-FFF2-40B4-BE49-F238E27FC236}">
                <a16:creationId xmlns:a16="http://schemas.microsoft.com/office/drawing/2014/main" xmlns="" id="{9B00679D-85B2-42EA-AD3C-434814622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322056"/>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rc_mi" descr="https://mir-s3-cdn-cf.behance.net/projects/202/21759057.547de6e4c3eec.jpg">
            <a:extLst>
              <a:ext uri="{FF2B5EF4-FFF2-40B4-BE49-F238E27FC236}">
                <a16:creationId xmlns:a16="http://schemas.microsoft.com/office/drawing/2014/main" xmlns="" id="{C92A8B89-FBBF-4E8D-85ED-951CF9954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308" t="15750" r="23457" b="17310"/>
          <a:stretch>
            <a:fillRect/>
          </a:stretch>
        </p:blipFill>
        <p:spPr bwMode="auto">
          <a:xfrm>
            <a:off x="4871864" y="4221088"/>
            <a:ext cx="1524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parents as partners">
            <a:extLst>
              <a:ext uri="{FF2B5EF4-FFF2-40B4-BE49-F238E27FC236}">
                <a16:creationId xmlns:a16="http://schemas.microsoft.com/office/drawing/2014/main" xmlns="" id="{80A72F57-9B07-4FC1-8250-9F4595B82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52400"/>
            <a:ext cx="1357658" cy="104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xmlns="" id="{A17A6225-4585-4809-A35B-06B3C65BCC3B}"/>
              </a:ext>
            </a:extLst>
          </p:cNvPr>
          <p:cNvSpPr txBox="1">
            <a:spLocks/>
          </p:cNvSpPr>
          <p:nvPr/>
        </p:nvSpPr>
        <p:spPr>
          <a:xfrm>
            <a:off x="1665633" y="312738"/>
            <a:ext cx="4191000" cy="914400"/>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altLang="en-US" dirty="0">
                <a:latin typeface="Comic Sans MS" panose="030F0702030302020204" pitchFamily="66" charset="0"/>
              </a:rPr>
              <a:t>Parent Partnership</a:t>
            </a:r>
          </a:p>
        </p:txBody>
      </p:sp>
      <p:sp>
        <p:nvSpPr>
          <p:cNvPr id="4" name="Content Placeholder 2">
            <a:extLst>
              <a:ext uri="{FF2B5EF4-FFF2-40B4-BE49-F238E27FC236}">
                <a16:creationId xmlns:a16="http://schemas.microsoft.com/office/drawing/2014/main" xmlns="" id="{CC0C0A9E-30D7-4DE9-BD93-0FBD5AD6D640}"/>
              </a:ext>
            </a:extLst>
          </p:cNvPr>
          <p:cNvSpPr txBox="1">
            <a:spLocks/>
          </p:cNvSpPr>
          <p:nvPr/>
        </p:nvSpPr>
        <p:spPr>
          <a:xfrm>
            <a:off x="2020887" y="941445"/>
            <a:ext cx="8150225" cy="1119403"/>
          </a:xfrm>
          <a:prstGeom prst="rect">
            <a:avLst/>
          </a:prstGeom>
        </p:spPr>
        <p:txBody>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marL="0" lvl="1" indent="0">
              <a:buFontTx/>
              <a:buNone/>
            </a:pPr>
            <a:r>
              <a:rPr kumimoji="1" lang="en-US" altLang="en-US" sz="2000" i="1" dirty="0">
                <a:solidFill>
                  <a:schemeClr val="folHlink"/>
                </a:solidFill>
                <a:latin typeface="Comic Sans MS" panose="030F0702030302020204" pitchFamily="66" charset="0"/>
              </a:rPr>
              <a:t>Home and school are the two most powerful influences on your child and they should always be working together.</a:t>
            </a:r>
            <a:endParaRPr lang="en-GB" altLang="en-US" sz="2000" i="1" dirty="0">
              <a:solidFill>
                <a:schemeClr val="folHlink"/>
              </a:solidFill>
              <a:latin typeface="Comic Sans MS" panose="030F0702030302020204" pitchFamily="66" charset="0"/>
            </a:endParaRPr>
          </a:p>
        </p:txBody>
      </p:sp>
      <p:sp>
        <p:nvSpPr>
          <p:cNvPr id="5" name="AutoShape 2" descr="Image result for tapestry eyfs">
            <a:extLst>
              <a:ext uri="{FF2B5EF4-FFF2-40B4-BE49-F238E27FC236}">
                <a16:creationId xmlns:a16="http://schemas.microsoft.com/office/drawing/2014/main" xmlns="" id="{13188657-5784-406D-852E-8BD4466123E2}"/>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omic Sans MS" panose="030F0702030302020204" pitchFamily="66" charset="0"/>
            </a:endParaRPr>
          </a:p>
        </p:txBody>
      </p:sp>
      <p:sp>
        <p:nvSpPr>
          <p:cNvPr id="6" name="AutoShape 4" descr="Image result for tapestry eyfs">
            <a:extLst>
              <a:ext uri="{FF2B5EF4-FFF2-40B4-BE49-F238E27FC236}">
                <a16:creationId xmlns:a16="http://schemas.microsoft.com/office/drawing/2014/main" xmlns="" id="{F66FB841-A437-43DD-8BB0-B3EC6EC17F34}"/>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omic Sans MS" panose="030F0702030302020204" pitchFamily="66" charset="0"/>
            </a:endParaRPr>
          </a:p>
        </p:txBody>
      </p:sp>
      <p:pic>
        <p:nvPicPr>
          <p:cNvPr id="7" name="Picture 2" descr="Image result for dojo">
            <a:hlinkClick r:id="rId3"/>
            <a:extLst>
              <a:ext uri="{FF2B5EF4-FFF2-40B4-BE49-F238E27FC236}">
                <a16:creationId xmlns:a16="http://schemas.microsoft.com/office/drawing/2014/main" xmlns="" id="{95CE61CD-24EE-437D-8C27-62D82D101C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51" y="2245514"/>
            <a:ext cx="1038200" cy="1038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505AEA8C-2C11-411A-98DD-A70A1B10A696}"/>
              </a:ext>
            </a:extLst>
          </p:cNvPr>
          <p:cNvSpPr txBox="1"/>
          <p:nvPr/>
        </p:nvSpPr>
        <p:spPr>
          <a:xfrm>
            <a:off x="1376708" y="2245514"/>
            <a:ext cx="3804845" cy="3139321"/>
          </a:xfrm>
          <a:prstGeom prst="rect">
            <a:avLst/>
          </a:prstGeom>
          <a:noFill/>
        </p:spPr>
        <p:txBody>
          <a:bodyPr wrap="square" rtlCol="0">
            <a:spAutoFit/>
          </a:bodyPr>
          <a:lstStyle/>
          <a:p>
            <a:r>
              <a:rPr lang="en-GB" altLang="en-US" b="1" dirty="0">
                <a:latin typeface="Comic Sans MS" panose="030F0702030302020204" pitchFamily="66" charset="0"/>
              </a:rPr>
              <a:t>Class Dojo</a:t>
            </a:r>
          </a:p>
          <a:p>
            <a:r>
              <a:rPr lang="en-US" altLang="en-US" dirty="0">
                <a:latin typeface="Comic Sans MS" panose="030F0702030302020204" pitchFamily="66" charset="0"/>
              </a:rPr>
              <a:t>T</a:t>
            </a:r>
            <a:r>
              <a:rPr lang="en-GB" altLang="en-US" dirty="0">
                <a:latin typeface="Comic Sans MS" panose="030F0702030302020204" pitchFamily="66" charset="0"/>
              </a:rPr>
              <a:t>his is an APP you download on your phone or access via laptop/tablet . You will be sent a unique code to link you to your child. You will be able to send messages to the class teacher on her. Teachers will also send your messages and pictures of what the class has been doing. </a:t>
            </a:r>
          </a:p>
          <a:p>
            <a:endParaRPr lang="en-GB" dirty="0"/>
          </a:p>
        </p:txBody>
      </p:sp>
      <p:sp>
        <p:nvSpPr>
          <p:cNvPr id="9" name="TextBox 8">
            <a:extLst>
              <a:ext uri="{FF2B5EF4-FFF2-40B4-BE49-F238E27FC236}">
                <a16:creationId xmlns:a16="http://schemas.microsoft.com/office/drawing/2014/main" xmlns="" id="{EE468B6E-04C0-4927-9FDB-0FF1B6DC0834}"/>
              </a:ext>
            </a:extLst>
          </p:cNvPr>
          <p:cNvSpPr txBox="1"/>
          <p:nvPr/>
        </p:nvSpPr>
        <p:spPr>
          <a:xfrm>
            <a:off x="307975" y="1599183"/>
            <a:ext cx="11404649" cy="646331"/>
          </a:xfrm>
          <a:prstGeom prst="rect">
            <a:avLst/>
          </a:prstGeom>
          <a:noFill/>
        </p:spPr>
        <p:txBody>
          <a:bodyPr wrap="square" rtlCol="0">
            <a:spAutoFit/>
          </a:bodyPr>
          <a:lstStyle/>
          <a:p>
            <a:r>
              <a:rPr lang="en-US" dirty="0">
                <a:latin typeface="Comic Sans MS" panose="030F0702030302020204" pitchFamily="66" charset="0"/>
              </a:rPr>
              <a:t>It is vital that parents and teachers work together to ensure children receive the best education. At Boarshaw Primary we have various ways to keep you informed.</a:t>
            </a:r>
            <a:endParaRPr lang="en-GB" dirty="0">
              <a:latin typeface="Comic Sans MS" panose="030F0702030302020204" pitchFamily="66" charset="0"/>
            </a:endParaRPr>
          </a:p>
        </p:txBody>
      </p:sp>
      <p:sp>
        <p:nvSpPr>
          <p:cNvPr id="10" name="TextBox 9">
            <a:extLst>
              <a:ext uri="{FF2B5EF4-FFF2-40B4-BE49-F238E27FC236}">
                <a16:creationId xmlns:a16="http://schemas.microsoft.com/office/drawing/2014/main" xmlns="" id="{70F35281-4734-4688-A14B-49D008AFB90D}"/>
              </a:ext>
            </a:extLst>
          </p:cNvPr>
          <p:cNvSpPr txBox="1"/>
          <p:nvPr/>
        </p:nvSpPr>
        <p:spPr>
          <a:xfrm>
            <a:off x="5527115" y="2245513"/>
            <a:ext cx="3804845" cy="3139321"/>
          </a:xfrm>
          <a:prstGeom prst="rect">
            <a:avLst/>
          </a:prstGeom>
          <a:noFill/>
        </p:spPr>
        <p:txBody>
          <a:bodyPr wrap="square" rtlCol="0">
            <a:spAutoFit/>
          </a:bodyPr>
          <a:lstStyle/>
          <a:p>
            <a:r>
              <a:rPr lang="en-US" altLang="en-US" b="1" dirty="0">
                <a:latin typeface="Comic Sans MS" panose="030F0702030302020204" pitchFamily="66" charset="0"/>
              </a:rPr>
              <a:t>T</a:t>
            </a:r>
            <a:r>
              <a:rPr lang="en-GB" altLang="en-US" b="1" dirty="0">
                <a:latin typeface="Comic Sans MS" panose="030F0702030302020204" pitchFamily="66" charset="0"/>
              </a:rPr>
              <a:t>apesty</a:t>
            </a:r>
          </a:p>
          <a:p>
            <a:r>
              <a:rPr lang="en-US" altLang="en-US" dirty="0">
                <a:latin typeface="Comic Sans MS" panose="030F0702030302020204" pitchFamily="66" charset="0"/>
              </a:rPr>
              <a:t>T</a:t>
            </a:r>
            <a:r>
              <a:rPr lang="en-GB" altLang="en-US" dirty="0">
                <a:latin typeface="Comic Sans MS" panose="030F0702030302020204" pitchFamily="66" charset="0"/>
              </a:rPr>
              <a:t>his is an APP you download on your phone or access via laptop/tablet and. It allows you to see what your child has been learning. Teachers will upload observations of children showing new learning. Parents can also upload pictures and information to tell the teacher what they have been doing at home. </a:t>
            </a:r>
            <a:endParaRPr lang="en-GB" dirty="0"/>
          </a:p>
        </p:txBody>
      </p:sp>
      <p:pic>
        <p:nvPicPr>
          <p:cNvPr id="7170" name="Picture 2" descr="Tapestry Online Learning Journal - Home | Facebook">
            <a:extLst>
              <a:ext uri="{FF2B5EF4-FFF2-40B4-BE49-F238E27FC236}">
                <a16:creationId xmlns:a16="http://schemas.microsoft.com/office/drawing/2014/main" xmlns="" id="{BD429A77-FAF9-4FCF-932D-0CC08A6554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7299" y="2245513"/>
            <a:ext cx="1183487" cy="11834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acebook - latest news, pictures &amp; video - Mirror Online">
            <a:extLst>
              <a:ext uri="{FF2B5EF4-FFF2-40B4-BE49-F238E27FC236}">
                <a16:creationId xmlns:a16="http://schemas.microsoft.com/office/drawing/2014/main" xmlns="" id="{1EAF3BAD-550E-4BB7-8E53-468F6777CD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528" y="5662433"/>
            <a:ext cx="1314450" cy="87153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ow to set up a Primary School Twitter Account - Primary ICT Support Ltd">
            <a:extLst>
              <a:ext uri="{FF2B5EF4-FFF2-40B4-BE49-F238E27FC236}">
                <a16:creationId xmlns:a16="http://schemas.microsoft.com/office/drawing/2014/main" xmlns="" id="{90039DE2-C5CC-4D64-A0A5-B099DD30CC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5720" y="5518417"/>
            <a:ext cx="1742522" cy="11595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F2F57501-5585-4116-9FF9-0684DC0C33E6}"/>
              </a:ext>
            </a:extLst>
          </p:cNvPr>
          <p:cNvSpPr/>
          <p:nvPr/>
        </p:nvSpPr>
        <p:spPr>
          <a:xfrm>
            <a:off x="5527115" y="5913535"/>
            <a:ext cx="3860929" cy="369332"/>
          </a:xfrm>
          <a:prstGeom prst="rect">
            <a:avLst/>
          </a:prstGeom>
        </p:spPr>
        <p:txBody>
          <a:bodyPr wrap="none">
            <a:spAutoFit/>
          </a:bodyPr>
          <a:lstStyle/>
          <a:p>
            <a:r>
              <a:rPr lang="en-GB" dirty="0">
                <a:hlinkClick r:id="rId8"/>
              </a:rPr>
              <a:t>https://www.boarshawprimary.co.uk/</a:t>
            </a:r>
            <a:endParaRPr lang="en-GB" dirty="0"/>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xmlns="" id="{CDCB543E-B1BC-4D7B-8654-11A5FF93BBA0}"/>
              </a:ext>
            </a:extLst>
          </p:cNvPr>
          <p:cNvSpPr txBox="1">
            <a:spLocks noChangeArrowheads="1"/>
          </p:cNvSpPr>
          <p:nvPr/>
        </p:nvSpPr>
        <p:spPr>
          <a:xfrm>
            <a:off x="685800" y="152400"/>
            <a:ext cx="6870700" cy="111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altLang="en-US" dirty="0">
                <a:latin typeface="Comic Sans MS" panose="030F0702030302020204" pitchFamily="66" charset="0"/>
              </a:rPr>
              <a:t>Things to remember</a:t>
            </a:r>
          </a:p>
        </p:txBody>
      </p:sp>
      <p:sp>
        <p:nvSpPr>
          <p:cNvPr id="8" name="Rectangle 3">
            <a:extLst>
              <a:ext uri="{FF2B5EF4-FFF2-40B4-BE49-F238E27FC236}">
                <a16:creationId xmlns:a16="http://schemas.microsoft.com/office/drawing/2014/main" xmlns="" id="{2BEEB02E-C5C9-4F0E-8DD3-BEC7F279ACC1}"/>
              </a:ext>
            </a:extLst>
          </p:cNvPr>
          <p:cNvSpPr txBox="1">
            <a:spLocks noChangeArrowheads="1"/>
          </p:cNvSpPr>
          <p:nvPr/>
        </p:nvSpPr>
        <p:spPr>
          <a:xfrm>
            <a:off x="457200" y="1268760"/>
            <a:ext cx="10247312" cy="36080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a:buFont typeface="Wingdings" panose="05000000000000000000" pitchFamily="2" charset="2"/>
              <a:buChar char="v"/>
            </a:pPr>
            <a:r>
              <a:rPr lang="en-US" altLang="en-US" sz="1800" dirty="0">
                <a:latin typeface="Comic Sans MS" panose="030F0702030302020204" pitchFamily="66" charset="0"/>
              </a:rPr>
              <a:t>To return the data collect forms</a:t>
            </a:r>
          </a:p>
          <a:p>
            <a:pPr>
              <a:buFont typeface="Wingdings" panose="05000000000000000000" pitchFamily="2" charset="2"/>
              <a:buChar char="v"/>
            </a:pPr>
            <a:r>
              <a:rPr lang="en-GB" altLang="en-US" sz="1800" dirty="0">
                <a:latin typeface="Comic Sans MS" panose="030F0702030302020204" pitchFamily="66" charset="0"/>
              </a:rPr>
              <a:t>Start and finish times A-L 8-45-3pm, M-Z 9-3.15pm</a:t>
            </a:r>
          </a:p>
          <a:p>
            <a:pPr>
              <a:buFont typeface="Wingdings" panose="05000000000000000000" pitchFamily="2" charset="2"/>
              <a:buChar char="v"/>
            </a:pPr>
            <a:r>
              <a:rPr lang="en-GB" altLang="en-US" sz="1800" dirty="0">
                <a:latin typeface="Comic Sans MS" panose="030F0702030302020204" pitchFamily="66" charset="0"/>
              </a:rPr>
              <a:t>Please inform us of a change in collection. </a:t>
            </a:r>
          </a:p>
          <a:p>
            <a:pPr>
              <a:buFont typeface="Wingdings" panose="05000000000000000000" pitchFamily="2" charset="2"/>
              <a:buChar char="v"/>
            </a:pPr>
            <a:r>
              <a:rPr lang="en-GB" altLang="en-US" sz="1800" dirty="0">
                <a:latin typeface="Comic Sans MS" panose="030F0702030302020204" pitchFamily="66" charset="0"/>
              </a:rPr>
              <a:t>Book bags must come to school everyday. </a:t>
            </a:r>
            <a:r>
              <a:rPr lang="en-GB" altLang="en-US" sz="1800" b="1" dirty="0">
                <a:latin typeface="Comic Sans MS" panose="030F0702030302020204" pitchFamily="66" charset="0"/>
              </a:rPr>
              <a:t>This is the only item to be brought to school. </a:t>
            </a:r>
            <a:endParaRPr lang="en-GB" altLang="en-US" sz="1800" dirty="0">
              <a:latin typeface="Comic Sans MS" panose="030F0702030302020204" pitchFamily="66" charset="0"/>
            </a:endParaRPr>
          </a:p>
          <a:p>
            <a:pPr>
              <a:buFont typeface="Wingdings" panose="05000000000000000000" pitchFamily="2" charset="2"/>
              <a:buChar char="v"/>
            </a:pPr>
            <a:r>
              <a:rPr lang="en-GB" altLang="en-US" sz="1800" dirty="0">
                <a:latin typeface="Comic Sans MS" panose="030F0702030302020204" pitchFamily="66" charset="0"/>
              </a:rPr>
              <a:t>PE kit to be brought to school in the first week. .</a:t>
            </a:r>
          </a:p>
          <a:p>
            <a:pPr>
              <a:buFont typeface="Wingdings" panose="05000000000000000000" pitchFamily="2" charset="2"/>
              <a:buChar char="v"/>
            </a:pPr>
            <a:r>
              <a:rPr lang="en-GB" altLang="en-US" sz="1800" dirty="0">
                <a:latin typeface="Comic Sans MS" panose="030F0702030302020204" pitchFamily="66" charset="0"/>
              </a:rPr>
              <a:t>Bring a pair of wellington boots</a:t>
            </a:r>
          </a:p>
          <a:p>
            <a:pPr>
              <a:buFont typeface="Wingdings" panose="05000000000000000000" pitchFamily="2" charset="2"/>
              <a:buChar char="v"/>
            </a:pPr>
            <a:r>
              <a:rPr lang="en-GB" altLang="en-US" sz="1800">
                <a:latin typeface="Comic Sans MS" panose="030F0702030302020204" pitchFamily="66" charset="0"/>
              </a:rPr>
              <a:t>Send in spare </a:t>
            </a:r>
            <a:r>
              <a:rPr lang="en-GB" altLang="en-US" sz="1800" dirty="0">
                <a:latin typeface="Comic Sans MS" panose="030F0702030302020204" pitchFamily="66" charset="0"/>
              </a:rPr>
              <a:t>socks and spare clothes.</a:t>
            </a:r>
          </a:p>
          <a:p>
            <a:pPr>
              <a:buFontTx/>
              <a:buBlip>
                <a:blip r:embed="rId2"/>
              </a:buBlip>
            </a:pPr>
            <a:r>
              <a:rPr lang="en-US" altLang="en-US" sz="1800" dirty="0">
                <a:latin typeface="Comic Sans MS" panose="030F0702030302020204" pitchFamily="66" charset="0"/>
              </a:rPr>
              <a:t>Feel free to ask questions!</a:t>
            </a:r>
          </a:p>
        </p:txBody>
      </p:sp>
      <p:sp>
        <p:nvSpPr>
          <p:cNvPr id="9" name="TextBox 4">
            <a:extLst>
              <a:ext uri="{FF2B5EF4-FFF2-40B4-BE49-F238E27FC236}">
                <a16:creationId xmlns:a16="http://schemas.microsoft.com/office/drawing/2014/main" xmlns="" id="{335AC46D-FA71-4E90-8EE5-F88FD7867DFD}"/>
              </a:ext>
            </a:extLst>
          </p:cNvPr>
          <p:cNvSpPr txBox="1">
            <a:spLocks noChangeArrowheads="1"/>
          </p:cNvSpPr>
          <p:nvPr/>
        </p:nvSpPr>
        <p:spPr bwMode="auto">
          <a:xfrm>
            <a:off x="3945087" y="5445224"/>
            <a:ext cx="61926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itchFamily="66" charset="0"/>
              </a:defRPr>
            </a:lvl1pPr>
            <a:lvl2pPr marL="742950" indent="-285750">
              <a:spcBef>
                <a:spcPct val="20000"/>
              </a:spcBef>
              <a:buChar char="–"/>
              <a:defRPr sz="2800">
                <a:solidFill>
                  <a:schemeClr val="tx1"/>
                </a:solidFill>
                <a:latin typeface="Comic Sans MS" pitchFamily="66" charset="0"/>
              </a:defRPr>
            </a:lvl2pPr>
            <a:lvl3pPr marL="1143000" indent="-228600">
              <a:spcBef>
                <a:spcPct val="20000"/>
              </a:spcBef>
              <a:buChar char="•"/>
              <a:defRPr sz="2400">
                <a:solidFill>
                  <a:schemeClr val="tx1"/>
                </a:solidFill>
                <a:latin typeface="Comic Sans MS" pitchFamily="66" charset="0"/>
              </a:defRPr>
            </a:lvl3pPr>
            <a:lvl4pPr marL="1600200" indent="-228600">
              <a:spcBef>
                <a:spcPct val="20000"/>
              </a:spcBef>
              <a:buChar char="–"/>
              <a:defRPr sz="2000">
                <a:solidFill>
                  <a:schemeClr val="tx1"/>
                </a:solidFill>
                <a:latin typeface="Comic Sans MS" pitchFamily="66" charset="0"/>
              </a:defRPr>
            </a:lvl4pPr>
            <a:lvl5pPr marL="2057400" indent="-22860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a:spcBef>
                <a:spcPct val="0"/>
              </a:spcBef>
              <a:buFontTx/>
              <a:buNone/>
            </a:pPr>
            <a:r>
              <a:rPr lang="en-GB" altLang="en-US" sz="5400" dirty="0"/>
              <a:t> </a:t>
            </a:r>
            <a:r>
              <a:rPr lang="en-GB" altLang="en-US" sz="5400" dirty="0">
                <a:latin typeface="Bradley Hand ITC" panose="03070402050302030203" pitchFamily="66" charset="0"/>
              </a:rPr>
              <a:t>Thank you!</a:t>
            </a:r>
          </a:p>
        </p:txBody>
      </p:sp>
      <p:pic>
        <p:nvPicPr>
          <p:cNvPr id="10" name="Picture 8" descr="C:\Documents and Settings\echamberlain\Local Settings\Temporary Internet Files\Content.IE5\M3SZDQ7U\dglxasset[1].aspx">
            <a:extLst>
              <a:ext uri="{FF2B5EF4-FFF2-40B4-BE49-F238E27FC236}">
                <a16:creationId xmlns:a16="http://schemas.microsoft.com/office/drawing/2014/main" xmlns="" id="{31AA9254-6B4A-4E72-8EB9-7844234535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0336" y="710580"/>
            <a:ext cx="13684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fade">
                                      <p:cBhvr>
                                        <p:cTn id="33" dur="500"/>
                                        <p:tgtEl>
                                          <p:spTgt spid="8">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Welcome to our school</a:t>
            </a:r>
          </a:p>
        </p:txBody>
      </p:sp>
      <p:pic>
        <p:nvPicPr>
          <p:cNvPr id="8" name="Picture Placeholder 7"/>
          <p:cNvPicPr>
            <a:picLocks noGrp="1" noChangeAspect="1"/>
          </p:cNvPicPr>
          <p:nvPr>
            <p:ph type="pic" idx="1"/>
          </p:nvPr>
        </p:nvPicPr>
        <p:blipFill>
          <a:blip r:embed="rId3"/>
          <a:stretch>
            <a:fillRect/>
          </a:stretch>
        </p:blipFill>
        <p:spPr>
          <a:xfrm>
            <a:off x="1415480" y="1874520"/>
            <a:ext cx="4536504" cy="2937510"/>
          </a:xfrm>
        </p:spPr>
      </p:pic>
      <p:sp>
        <p:nvSpPr>
          <p:cNvPr id="3" name="Text Placeholder 2"/>
          <p:cNvSpPr>
            <a:spLocks noGrp="1"/>
          </p:cNvSpPr>
          <p:nvPr>
            <p:ph type="body" sz="half" idx="2"/>
          </p:nvPr>
        </p:nvSpPr>
        <p:spPr>
          <a:xfrm>
            <a:off x="7010400" y="1124744"/>
            <a:ext cx="4343400" cy="3315811"/>
          </a:xfrm>
        </p:spPr>
        <p:txBody>
          <a:bodyPr>
            <a:normAutofit lnSpcReduction="10000"/>
          </a:bodyPr>
          <a:lstStyle/>
          <a:p>
            <a:r>
              <a:rPr lang="en-US" sz="2400" dirty="0">
                <a:latin typeface="Comic Sans MS" panose="030F0702030302020204" pitchFamily="66" charset="0"/>
              </a:rPr>
              <a:t>Firstly let me welcome you to Boarshaw Primary School. We are looking forward to meeting you and your child. Although some aspects of starting school have changed we will ensure that your child will be given the best possible start to their education. </a:t>
            </a:r>
          </a:p>
        </p:txBody>
      </p: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9416" y="106341"/>
            <a:ext cx="3638453" cy="701674"/>
          </a:xfrm>
          <a:solidFill>
            <a:schemeClr val="bg1"/>
          </a:solidFill>
          <a:ln>
            <a:solidFill>
              <a:schemeClr val="tx1"/>
            </a:solidFill>
          </a:ln>
        </p:spPr>
        <p:txBody>
          <a:bodyPr>
            <a:normAutofit/>
          </a:bodyPr>
          <a:lstStyle/>
          <a:p>
            <a:r>
              <a:rPr lang="en-US" sz="3600" dirty="0">
                <a:latin typeface="Comic Sans MS" panose="030F0702030302020204" pitchFamily="66" charset="0"/>
              </a:rPr>
              <a:t>Meet the staff</a:t>
            </a:r>
          </a:p>
        </p:txBody>
      </p:sp>
      <p:pic>
        <p:nvPicPr>
          <p:cNvPr id="6" name="Picture Placeholder 5"/>
          <p:cNvPicPr>
            <a:picLocks noGrp="1" noChangeAspect="1"/>
          </p:cNvPicPr>
          <p:nvPr>
            <p:ph type="pic" sz="quarter" idx="13"/>
          </p:nvPr>
        </p:nvPicPr>
        <p:blipFill>
          <a:blip r:embed="rId3"/>
          <a:stretch>
            <a:fillRect/>
          </a:stretch>
        </p:blipFill>
        <p:spPr>
          <a:xfrm>
            <a:off x="1056034" y="1113022"/>
            <a:ext cx="3511255" cy="3750319"/>
          </a:xfrm>
        </p:spPr>
      </p:pic>
      <p:sp>
        <p:nvSpPr>
          <p:cNvPr id="4" name="Text Placeholder 3"/>
          <p:cNvSpPr>
            <a:spLocks noGrp="1"/>
          </p:cNvSpPr>
          <p:nvPr>
            <p:ph type="body" sz="quarter" idx="14"/>
          </p:nvPr>
        </p:nvSpPr>
        <p:spPr>
          <a:xfrm>
            <a:off x="407368" y="5221356"/>
            <a:ext cx="3566160" cy="1375995"/>
          </a:xfrm>
        </p:spPr>
        <p:txBody>
          <a:bodyPr>
            <a:normAutofit/>
          </a:bodyPr>
          <a:lstStyle/>
          <a:p>
            <a:r>
              <a:rPr lang="en-US" dirty="0">
                <a:latin typeface="Comic Sans MS" panose="030F0702030302020204" pitchFamily="66" charset="0"/>
              </a:rPr>
              <a:t>Mrs Crowther</a:t>
            </a:r>
          </a:p>
          <a:p>
            <a:r>
              <a:rPr lang="en-US" dirty="0">
                <a:latin typeface="Comic Sans MS" panose="030F0702030302020204" pitchFamily="66" charset="0"/>
              </a:rPr>
              <a:t>Reception Clownfish Class Teacher and Foundation Stage Leader</a:t>
            </a:r>
          </a:p>
        </p:txBody>
      </p:sp>
      <p:pic>
        <p:nvPicPr>
          <p:cNvPr id="3" name="Picture Placeholder 2"/>
          <p:cNvPicPr>
            <a:picLocks noGrp="1" noChangeAspect="1"/>
          </p:cNvPicPr>
          <p:nvPr>
            <p:ph type="pic" sz="quarter" idx="15"/>
          </p:nvPr>
        </p:nvPicPr>
        <p:blipFill>
          <a:blip r:embed="rId4"/>
          <a:stretch>
            <a:fillRect/>
          </a:stretch>
        </p:blipFill>
        <p:spPr>
          <a:xfrm>
            <a:off x="5530568" y="1286194"/>
            <a:ext cx="3638453" cy="3403975"/>
          </a:xfrm>
        </p:spPr>
      </p:pic>
      <p:sp>
        <p:nvSpPr>
          <p:cNvPr id="5" name="Text Placeholder 4"/>
          <p:cNvSpPr>
            <a:spLocks noGrp="1"/>
          </p:cNvSpPr>
          <p:nvPr>
            <p:ph type="body" sz="quarter" idx="16"/>
          </p:nvPr>
        </p:nvSpPr>
        <p:spPr>
          <a:xfrm>
            <a:off x="5566714" y="5181600"/>
            <a:ext cx="3566160" cy="1375994"/>
          </a:xfrm>
        </p:spPr>
        <p:txBody>
          <a:bodyPr/>
          <a:lstStyle/>
          <a:p>
            <a:r>
              <a:rPr lang="en-US" dirty="0">
                <a:latin typeface="Comic Sans MS" panose="030F0702030302020204" pitchFamily="66" charset="0"/>
              </a:rPr>
              <a:t>Miss Plant</a:t>
            </a:r>
          </a:p>
          <a:p>
            <a:r>
              <a:rPr lang="en-US" dirty="0">
                <a:latin typeface="Comic Sans MS" panose="030F0702030302020204" pitchFamily="66" charset="0"/>
              </a:rPr>
              <a:t>Reception Bluetang Class Teacher</a:t>
            </a:r>
          </a:p>
        </p:txBody>
      </p:sp>
      <p:sp>
        <p:nvSpPr>
          <p:cNvPr id="7" name="Text Placeholder 3">
            <a:extLst>
              <a:ext uri="{FF2B5EF4-FFF2-40B4-BE49-F238E27FC236}">
                <a16:creationId xmlns:a16="http://schemas.microsoft.com/office/drawing/2014/main" xmlns="" id="{1DE130DF-53E1-44B6-889C-C1784B35E06B}"/>
              </a:ext>
            </a:extLst>
          </p:cNvPr>
          <p:cNvSpPr txBox="1">
            <a:spLocks/>
          </p:cNvSpPr>
          <p:nvPr/>
        </p:nvSpPr>
        <p:spPr>
          <a:xfrm>
            <a:off x="9408368" y="2956824"/>
            <a:ext cx="2664296" cy="342450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8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3pPr>
            <a:lvl4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2400" dirty="0">
                <a:latin typeface="Comic Sans MS" panose="030F0702030302020204" pitchFamily="66" charset="0"/>
              </a:rPr>
              <a:t>We have two Reception Classes called Clownfish and Bluetang. There are two classroom bases but children will be able to access the provision in both classrooms. </a:t>
            </a:r>
          </a:p>
        </p:txBody>
      </p:sp>
      <p:pic>
        <p:nvPicPr>
          <p:cNvPr id="8" name="Picture 2" descr="Participation Creation: Finding Nemo &amp; The Clownfish ...">
            <a:extLst>
              <a:ext uri="{FF2B5EF4-FFF2-40B4-BE49-F238E27FC236}">
                <a16:creationId xmlns:a16="http://schemas.microsoft.com/office/drawing/2014/main" xmlns="" id="{7EB93746-5F8D-48A2-BF54-6108B28FF3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6571" y="4944451"/>
            <a:ext cx="964902" cy="9649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ory | Finding Dory Wiki | Fandom">
            <a:extLst>
              <a:ext uri="{FF2B5EF4-FFF2-40B4-BE49-F238E27FC236}">
                <a16:creationId xmlns:a16="http://schemas.microsoft.com/office/drawing/2014/main" xmlns="" id="{4978155B-33D6-4C1F-AEC9-6461B97F0A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9889" y="4950344"/>
            <a:ext cx="959009" cy="959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Comic Sans MS" panose="030F0702030302020204" pitchFamily="66" charset="0"/>
              </a:rPr>
              <a:t>Foundation Stage Unit</a:t>
            </a:r>
          </a:p>
        </p:txBody>
      </p:sp>
      <p:pic>
        <p:nvPicPr>
          <p:cNvPr id="7" name="Picture Placeholder 6"/>
          <p:cNvPicPr>
            <a:picLocks noGrp="1" noChangeAspect="1"/>
          </p:cNvPicPr>
          <p:nvPr>
            <p:ph type="pic" sz="quarter" idx="13"/>
          </p:nvPr>
        </p:nvPicPr>
        <p:blipFill>
          <a:blip r:embed="rId3"/>
          <a:stretch>
            <a:fillRect/>
          </a:stretch>
        </p:blipFill>
        <p:spPr>
          <a:xfrm>
            <a:off x="991888" y="1268760"/>
            <a:ext cx="4874224" cy="3312368"/>
          </a:xfrm>
        </p:spPr>
      </p:pic>
      <p:pic>
        <p:nvPicPr>
          <p:cNvPr id="8" name="Picture Placeholder 7"/>
          <p:cNvPicPr>
            <a:picLocks noGrp="1" noChangeAspect="1"/>
          </p:cNvPicPr>
          <p:nvPr>
            <p:ph type="pic" sz="quarter" idx="15"/>
          </p:nvPr>
        </p:nvPicPr>
        <p:blipFill>
          <a:blip r:embed="rId4"/>
          <a:stretch>
            <a:fillRect/>
          </a:stretch>
        </p:blipFill>
        <p:spPr>
          <a:xfrm>
            <a:off x="6506025" y="1052736"/>
            <a:ext cx="2626638" cy="1698132"/>
          </a:xfrm>
        </p:spPr>
      </p:pic>
      <p:pic>
        <p:nvPicPr>
          <p:cNvPr id="9" name="Picture Placeholder 8"/>
          <p:cNvPicPr>
            <a:picLocks noGrp="1" noChangeAspect="1"/>
          </p:cNvPicPr>
          <p:nvPr>
            <p:ph type="pic" sz="quarter" idx="16"/>
          </p:nvPr>
        </p:nvPicPr>
        <p:blipFill>
          <a:blip r:embed="rId5"/>
          <a:stretch>
            <a:fillRect/>
          </a:stretch>
        </p:blipFill>
        <p:spPr>
          <a:xfrm>
            <a:off x="6506025" y="3280665"/>
            <a:ext cx="2626638" cy="1494962"/>
          </a:xfrm>
        </p:spPr>
      </p:pic>
      <p:sp>
        <p:nvSpPr>
          <p:cNvPr id="4" name="Text Placeholder 3"/>
          <p:cNvSpPr>
            <a:spLocks noGrp="1"/>
          </p:cNvSpPr>
          <p:nvPr>
            <p:ph type="body" sz="quarter" idx="14"/>
          </p:nvPr>
        </p:nvSpPr>
        <p:spPr>
          <a:xfrm>
            <a:off x="2135560" y="4604201"/>
            <a:ext cx="1296144" cy="497420"/>
          </a:xfrm>
        </p:spPr>
        <p:txBody>
          <a:bodyPr/>
          <a:lstStyle/>
          <a:p>
            <a:r>
              <a:rPr lang="en-US" dirty="0">
                <a:latin typeface="Comic Sans MS" panose="030F0702030302020204" pitchFamily="66" charset="0"/>
              </a:rPr>
              <a:t>Outdoors</a:t>
            </a:r>
          </a:p>
        </p:txBody>
      </p:sp>
      <p:sp>
        <p:nvSpPr>
          <p:cNvPr id="10" name="Text Placeholder 3">
            <a:extLst>
              <a:ext uri="{FF2B5EF4-FFF2-40B4-BE49-F238E27FC236}">
                <a16:creationId xmlns:a16="http://schemas.microsoft.com/office/drawing/2014/main" xmlns="" id="{69514F11-5B6B-4203-9B58-85B6F277D764}"/>
              </a:ext>
            </a:extLst>
          </p:cNvPr>
          <p:cNvSpPr txBox="1">
            <a:spLocks/>
          </p:cNvSpPr>
          <p:nvPr/>
        </p:nvSpPr>
        <p:spPr>
          <a:xfrm>
            <a:off x="9408368" y="2750868"/>
            <a:ext cx="2304256" cy="4974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3pPr>
            <a:lvl4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dirty="0">
                <a:latin typeface="Comic Sans MS" panose="030F0702030302020204" pitchFamily="66" charset="0"/>
              </a:rPr>
              <a:t>Clownfish</a:t>
            </a:r>
          </a:p>
        </p:txBody>
      </p:sp>
      <p:sp>
        <p:nvSpPr>
          <p:cNvPr id="11" name="Text Placeholder 3">
            <a:extLst>
              <a:ext uri="{FF2B5EF4-FFF2-40B4-BE49-F238E27FC236}">
                <a16:creationId xmlns:a16="http://schemas.microsoft.com/office/drawing/2014/main" xmlns="" id="{7EA1B9D9-5097-44EC-8636-CA5630696A07}"/>
              </a:ext>
            </a:extLst>
          </p:cNvPr>
          <p:cNvSpPr txBox="1">
            <a:spLocks/>
          </p:cNvSpPr>
          <p:nvPr/>
        </p:nvSpPr>
        <p:spPr>
          <a:xfrm>
            <a:off x="9408368" y="4551311"/>
            <a:ext cx="2304256" cy="4974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3pPr>
            <a:lvl4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dirty="0">
                <a:latin typeface="Comic Sans MS" panose="030F0702030302020204" pitchFamily="66" charset="0"/>
              </a:rPr>
              <a:t>Bluetang</a:t>
            </a:r>
          </a:p>
        </p:txBody>
      </p:sp>
      <p:sp>
        <p:nvSpPr>
          <p:cNvPr id="12" name="Text Placeholder 3">
            <a:extLst>
              <a:ext uri="{FF2B5EF4-FFF2-40B4-BE49-F238E27FC236}">
                <a16:creationId xmlns:a16="http://schemas.microsoft.com/office/drawing/2014/main" xmlns="" id="{06271563-2414-4D71-87AF-2671BAEB6F65}"/>
              </a:ext>
            </a:extLst>
          </p:cNvPr>
          <p:cNvSpPr txBox="1">
            <a:spLocks/>
          </p:cNvSpPr>
          <p:nvPr/>
        </p:nvSpPr>
        <p:spPr>
          <a:xfrm>
            <a:off x="5866112" y="5387924"/>
            <a:ext cx="5702496" cy="1027217"/>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3pPr>
            <a:lvl4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2400" dirty="0">
                <a:latin typeface="Comic Sans MS" panose="030F0702030302020204" pitchFamily="66" charset="0"/>
              </a:rPr>
              <a:t>Children will access both classrooms and share the outdoor area with Nursery. </a:t>
            </a:r>
          </a:p>
          <a:p>
            <a:r>
              <a:rPr lang="en-US" sz="2400" dirty="0">
                <a:latin typeface="Comic Sans MS" panose="030F0702030302020204" pitchFamily="66" charset="0"/>
              </a:rPr>
              <a:t>The Foundation Stage Unit forms one ‘Bubble’</a:t>
            </a:r>
          </a:p>
        </p:txBody>
      </p:sp>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471633" y="172061"/>
            <a:ext cx="9577064" cy="747787"/>
          </a:xfrm>
        </p:spPr>
        <p:txBody>
          <a:bodyPr/>
          <a:lstStyle/>
          <a:p>
            <a:r>
              <a:rPr lang="en-US" dirty="0">
                <a:latin typeface="Comic Sans MS" panose="030F0702030302020204" pitchFamily="66" charset="0"/>
              </a:rPr>
              <a:t>What I need to start school</a:t>
            </a:r>
          </a:p>
        </p:txBody>
      </p:sp>
      <p:sp>
        <p:nvSpPr>
          <p:cNvPr id="2" name="TextBox 1">
            <a:extLst>
              <a:ext uri="{FF2B5EF4-FFF2-40B4-BE49-F238E27FC236}">
                <a16:creationId xmlns:a16="http://schemas.microsoft.com/office/drawing/2014/main" xmlns="" id="{2B8908B3-3762-4560-9B44-42EC18D8DABF}"/>
              </a:ext>
            </a:extLst>
          </p:cNvPr>
          <p:cNvSpPr txBox="1"/>
          <p:nvPr/>
        </p:nvSpPr>
        <p:spPr>
          <a:xfrm>
            <a:off x="478210" y="973940"/>
            <a:ext cx="3960440" cy="3785652"/>
          </a:xfrm>
          <a:prstGeom prst="rect">
            <a:avLst/>
          </a:prstGeom>
          <a:noFill/>
        </p:spPr>
        <p:txBody>
          <a:bodyPr wrap="square" rtlCol="0">
            <a:spAutoFit/>
          </a:bodyPr>
          <a:lstStyle/>
          <a:p>
            <a:r>
              <a:rPr lang="en-US" sz="2000" b="1" dirty="0">
                <a:latin typeface="Comic Sans MS" panose="030F0702030302020204" pitchFamily="66" charset="0"/>
              </a:rPr>
              <a:t>School Uniform</a:t>
            </a:r>
          </a:p>
          <a:p>
            <a:endParaRPr lang="en-US" sz="2000" dirty="0">
              <a:latin typeface="Comic Sans MS" panose="030F0702030302020204" pitchFamily="66" charset="0"/>
            </a:endParaRPr>
          </a:p>
          <a:p>
            <a:r>
              <a:rPr lang="en-US" sz="2000" dirty="0">
                <a:latin typeface="Comic Sans MS" panose="030F0702030302020204" pitchFamily="66" charset="0"/>
              </a:rPr>
              <a:t>Grey- trousers, skirt or shorts</a:t>
            </a:r>
          </a:p>
          <a:p>
            <a:r>
              <a:rPr lang="en-US" sz="2000" dirty="0">
                <a:latin typeface="Comic Sans MS" panose="030F0702030302020204" pitchFamily="66" charset="0"/>
              </a:rPr>
              <a:t>White polo shirt</a:t>
            </a:r>
          </a:p>
          <a:p>
            <a:r>
              <a:rPr lang="en-US" sz="2000" dirty="0">
                <a:latin typeface="Comic Sans MS" panose="030F0702030302020204" pitchFamily="66" charset="0"/>
              </a:rPr>
              <a:t>Green jumper or cardigan</a:t>
            </a:r>
          </a:p>
          <a:p>
            <a:r>
              <a:rPr lang="en-US" sz="2000" dirty="0">
                <a:latin typeface="Comic Sans MS" panose="030F0702030302020204" pitchFamily="66" charset="0"/>
              </a:rPr>
              <a:t>Black school shoes (Velcro fastening)</a:t>
            </a:r>
          </a:p>
          <a:p>
            <a:r>
              <a:rPr lang="en-US" sz="2000" dirty="0">
                <a:latin typeface="Comic Sans MS" panose="030F0702030302020204" pitchFamily="66" charset="0"/>
              </a:rPr>
              <a:t>Bookbag (provided by school)</a:t>
            </a:r>
          </a:p>
          <a:p>
            <a:r>
              <a:rPr lang="en-US" sz="2000" dirty="0">
                <a:latin typeface="Comic Sans MS" panose="030F0702030302020204" pitchFamily="66" charset="0"/>
              </a:rPr>
              <a:t>Summer Dress may also be worn in the summer.</a:t>
            </a:r>
          </a:p>
          <a:p>
            <a:r>
              <a:rPr lang="en-US" sz="2000" dirty="0">
                <a:latin typeface="Comic Sans MS" panose="030F0702030302020204" pitchFamily="66" charset="0"/>
              </a:rPr>
              <a:t>Warm, waterproof coat</a:t>
            </a:r>
          </a:p>
          <a:p>
            <a:r>
              <a:rPr lang="en-US" sz="2000" dirty="0">
                <a:latin typeface="Comic Sans MS" panose="030F0702030302020204" pitchFamily="66" charset="0"/>
              </a:rPr>
              <a:t>Wellington boots</a:t>
            </a:r>
            <a:endParaRPr lang="en-GB" sz="2000" dirty="0">
              <a:latin typeface="Comic Sans MS" panose="030F0702030302020204" pitchFamily="66" charset="0"/>
            </a:endParaRPr>
          </a:p>
        </p:txBody>
      </p:sp>
      <p:pic>
        <p:nvPicPr>
          <p:cNvPr id="12" name="Picture 11" descr="P:\2015 onward\Catherine_children\Pictures\DSC_2937.JPG">
            <a:extLst>
              <a:ext uri="{FF2B5EF4-FFF2-40B4-BE49-F238E27FC236}">
                <a16:creationId xmlns:a16="http://schemas.microsoft.com/office/drawing/2014/main" xmlns="" id="{5FCC8841-D118-4B16-A0DA-5A4FB887A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256" y="1368959"/>
            <a:ext cx="2057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2015 onward\Catherine_children\Pictures\DSC_2930.JPG">
            <a:extLst>
              <a:ext uri="{FF2B5EF4-FFF2-40B4-BE49-F238E27FC236}">
                <a16:creationId xmlns:a16="http://schemas.microsoft.com/office/drawing/2014/main" xmlns="" id="{033D512E-20BA-44A0-B38C-97DFD5DA17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082" y="1341711"/>
            <a:ext cx="1752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LABEL IT OR LOSE IT Trademark of If Lost Limited Serial Number: 77884424 ::  Trademarkia Trademarks">
            <a:extLst>
              <a:ext uri="{FF2B5EF4-FFF2-40B4-BE49-F238E27FC236}">
                <a16:creationId xmlns:a16="http://schemas.microsoft.com/office/drawing/2014/main" xmlns="" id="{27112740-930B-4D60-850E-7AB5B14336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682" y="535058"/>
            <a:ext cx="3314700" cy="13811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6986D2BC-0567-432B-9D19-8ADCE6FDDFD9}"/>
              </a:ext>
            </a:extLst>
          </p:cNvPr>
          <p:cNvSpPr txBox="1"/>
          <p:nvPr/>
        </p:nvSpPr>
        <p:spPr>
          <a:xfrm>
            <a:off x="8892108" y="2107236"/>
            <a:ext cx="3960440" cy="400110"/>
          </a:xfrm>
          <a:prstGeom prst="rect">
            <a:avLst/>
          </a:prstGeom>
          <a:noFill/>
        </p:spPr>
        <p:txBody>
          <a:bodyPr wrap="square" rtlCol="0">
            <a:spAutoFit/>
          </a:bodyPr>
          <a:lstStyle/>
          <a:p>
            <a:r>
              <a:rPr lang="en-US" sz="2000" b="1" dirty="0">
                <a:latin typeface="Comic Sans MS" panose="030F0702030302020204" pitchFamily="66" charset="0"/>
              </a:rPr>
              <a:t>Please label everything!</a:t>
            </a:r>
            <a:endParaRPr lang="en-GB" sz="2000" dirty="0">
              <a:latin typeface="Comic Sans MS" panose="030F0702030302020204" pitchFamily="66" charset="0"/>
            </a:endParaRPr>
          </a:p>
        </p:txBody>
      </p:sp>
      <p:sp>
        <p:nvSpPr>
          <p:cNvPr id="16" name="TextBox 15">
            <a:extLst>
              <a:ext uri="{FF2B5EF4-FFF2-40B4-BE49-F238E27FC236}">
                <a16:creationId xmlns:a16="http://schemas.microsoft.com/office/drawing/2014/main" xmlns="" id="{D5713F0E-1DBC-40A5-9A65-E681B9214DCD}"/>
              </a:ext>
            </a:extLst>
          </p:cNvPr>
          <p:cNvSpPr txBox="1"/>
          <p:nvPr/>
        </p:nvSpPr>
        <p:spPr>
          <a:xfrm>
            <a:off x="3743536" y="5165801"/>
            <a:ext cx="5808848" cy="1015663"/>
          </a:xfrm>
          <a:prstGeom prst="rect">
            <a:avLst/>
          </a:prstGeom>
          <a:noFill/>
        </p:spPr>
        <p:txBody>
          <a:bodyPr wrap="square" rtlCol="0">
            <a:spAutoFit/>
          </a:bodyPr>
          <a:lstStyle/>
          <a:p>
            <a:r>
              <a:rPr lang="en-US" sz="2000" dirty="0">
                <a:latin typeface="Comic Sans MS" panose="030F0702030302020204" pitchFamily="66" charset="0"/>
              </a:rPr>
              <a:t>EYFS is messy!</a:t>
            </a:r>
          </a:p>
          <a:p>
            <a:r>
              <a:rPr lang="en-US" sz="2000" dirty="0">
                <a:latin typeface="Comic Sans MS" panose="030F0702030302020204" pitchFamily="66" charset="0"/>
              </a:rPr>
              <a:t>Please do not send children in expensive coats. They will get dirty!</a:t>
            </a:r>
            <a:endParaRPr lang="en-GB" sz="2000" dirty="0">
              <a:latin typeface="Comic Sans MS" panose="030F0702030302020204" pitchFamily="66" charset="0"/>
            </a:endParaRPr>
          </a:p>
        </p:txBody>
      </p:sp>
      <p:pic>
        <p:nvPicPr>
          <p:cNvPr id="2054" name="Picture 6" descr="Parents discouraging children from messy play | Nursery World">
            <a:extLst>
              <a:ext uri="{FF2B5EF4-FFF2-40B4-BE49-F238E27FC236}">
                <a16:creationId xmlns:a16="http://schemas.microsoft.com/office/drawing/2014/main" xmlns="" id="{52F6BC63-0BE1-495B-861C-0B63023805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536" y="5110915"/>
            <a:ext cx="1654696" cy="112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471633" y="172061"/>
            <a:ext cx="9577064" cy="747787"/>
          </a:xfrm>
        </p:spPr>
        <p:txBody>
          <a:bodyPr/>
          <a:lstStyle/>
          <a:p>
            <a:r>
              <a:rPr lang="en-US" dirty="0">
                <a:latin typeface="Comic Sans MS" panose="030F0702030302020204" pitchFamily="66" charset="0"/>
              </a:rPr>
              <a:t>What I need to start school</a:t>
            </a:r>
          </a:p>
        </p:txBody>
      </p:sp>
      <p:sp>
        <p:nvSpPr>
          <p:cNvPr id="2" name="TextBox 1">
            <a:extLst>
              <a:ext uri="{FF2B5EF4-FFF2-40B4-BE49-F238E27FC236}">
                <a16:creationId xmlns:a16="http://schemas.microsoft.com/office/drawing/2014/main" xmlns="" id="{2B8908B3-3762-4560-9B44-42EC18D8DABF}"/>
              </a:ext>
            </a:extLst>
          </p:cNvPr>
          <p:cNvSpPr txBox="1"/>
          <p:nvPr/>
        </p:nvSpPr>
        <p:spPr>
          <a:xfrm>
            <a:off x="478210" y="973940"/>
            <a:ext cx="3960440" cy="2862322"/>
          </a:xfrm>
          <a:prstGeom prst="rect">
            <a:avLst/>
          </a:prstGeom>
          <a:noFill/>
        </p:spPr>
        <p:txBody>
          <a:bodyPr wrap="square" rtlCol="0">
            <a:spAutoFit/>
          </a:bodyPr>
          <a:lstStyle/>
          <a:p>
            <a:r>
              <a:rPr lang="en-US" sz="2000" b="1" dirty="0">
                <a:latin typeface="Comic Sans MS" panose="030F0702030302020204" pitchFamily="66" charset="0"/>
              </a:rPr>
              <a:t>PE Kit</a:t>
            </a:r>
          </a:p>
          <a:p>
            <a:endParaRPr lang="en-US" sz="2000" dirty="0">
              <a:latin typeface="Comic Sans MS" panose="030F0702030302020204" pitchFamily="66" charset="0"/>
            </a:endParaRPr>
          </a:p>
          <a:p>
            <a:r>
              <a:rPr lang="en-US" sz="2000" dirty="0">
                <a:latin typeface="Comic Sans MS" panose="030F0702030302020204" pitchFamily="66" charset="0"/>
              </a:rPr>
              <a:t>White T-shirt</a:t>
            </a:r>
          </a:p>
          <a:p>
            <a:r>
              <a:rPr lang="en-US" sz="2000" dirty="0">
                <a:latin typeface="Comic Sans MS" panose="030F0702030302020204" pitchFamily="66" charset="0"/>
              </a:rPr>
              <a:t>Black shorts</a:t>
            </a:r>
          </a:p>
          <a:p>
            <a:r>
              <a:rPr lang="en-US" sz="2000" dirty="0">
                <a:latin typeface="Comic Sans MS" panose="030F0702030302020204" pitchFamily="66" charset="0"/>
              </a:rPr>
              <a:t>A jumper</a:t>
            </a:r>
          </a:p>
          <a:p>
            <a:r>
              <a:rPr lang="en-US" sz="2000" dirty="0">
                <a:latin typeface="Comic Sans MS" panose="030F0702030302020204" pitchFamily="66" charset="0"/>
              </a:rPr>
              <a:t>Pumps</a:t>
            </a:r>
          </a:p>
          <a:p>
            <a:r>
              <a:rPr lang="en-US" sz="2000" dirty="0">
                <a:latin typeface="Comic Sans MS" panose="030F0702030302020204" pitchFamily="66" charset="0"/>
              </a:rPr>
              <a:t>Black trainers</a:t>
            </a:r>
          </a:p>
          <a:p>
            <a:r>
              <a:rPr lang="en-US" sz="2000" dirty="0">
                <a:latin typeface="Comic Sans MS" panose="030F0702030302020204" pitchFamily="66" charset="0"/>
              </a:rPr>
              <a:t>In the winter please send jogging pants</a:t>
            </a:r>
            <a:endParaRPr lang="en-GB" sz="2000" dirty="0">
              <a:latin typeface="Comic Sans MS" panose="030F0702030302020204" pitchFamily="66" charset="0"/>
            </a:endParaRPr>
          </a:p>
        </p:txBody>
      </p:sp>
      <p:sp>
        <p:nvSpPr>
          <p:cNvPr id="16" name="TextBox 15">
            <a:extLst>
              <a:ext uri="{FF2B5EF4-FFF2-40B4-BE49-F238E27FC236}">
                <a16:creationId xmlns:a16="http://schemas.microsoft.com/office/drawing/2014/main" xmlns="" id="{D5713F0E-1DBC-40A5-9A65-E681B9214DCD}"/>
              </a:ext>
            </a:extLst>
          </p:cNvPr>
          <p:cNvSpPr txBox="1"/>
          <p:nvPr/>
        </p:nvSpPr>
        <p:spPr>
          <a:xfrm>
            <a:off x="8328248" y="1412776"/>
            <a:ext cx="3692285" cy="1631216"/>
          </a:xfrm>
          <a:prstGeom prst="rect">
            <a:avLst/>
          </a:prstGeom>
          <a:noFill/>
        </p:spPr>
        <p:txBody>
          <a:bodyPr wrap="square" rtlCol="0">
            <a:spAutoFit/>
          </a:bodyPr>
          <a:lstStyle/>
          <a:p>
            <a:r>
              <a:rPr lang="en-US" sz="2000" dirty="0">
                <a:latin typeface="Comic Sans MS" panose="030F0702030302020204" pitchFamily="66" charset="0"/>
              </a:rPr>
              <a:t>In line with current guidance PE lessons will be taking part outdoors where possible so please include suitable clothing. </a:t>
            </a:r>
            <a:endParaRPr lang="en-GB" sz="2000" dirty="0">
              <a:latin typeface="Comic Sans MS" panose="030F0702030302020204" pitchFamily="66" charset="0"/>
            </a:endParaRPr>
          </a:p>
        </p:txBody>
      </p:sp>
      <p:pic>
        <p:nvPicPr>
          <p:cNvPr id="3074" name="Picture 2" descr="PE in School - Trimley St Mary Primary School">
            <a:extLst>
              <a:ext uri="{FF2B5EF4-FFF2-40B4-BE49-F238E27FC236}">
                <a16:creationId xmlns:a16="http://schemas.microsoft.com/office/drawing/2014/main" xmlns="" id="{3A99A0B3-F9B8-4930-A8E9-C5642BEE7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1242546"/>
            <a:ext cx="3240360" cy="27489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ABEL IT OR LOSE IT Trademark of If Lost Limited Serial Number: 77884424 ::  Trademarkia Trademarks">
            <a:extLst>
              <a:ext uri="{FF2B5EF4-FFF2-40B4-BE49-F238E27FC236}">
                <a16:creationId xmlns:a16="http://schemas.microsoft.com/office/drawing/2014/main" xmlns="" id="{6179379B-5B93-463B-9946-30027E375E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266" y="4481772"/>
            <a:ext cx="3314700" cy="138112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8C41CEDF-36D4-4B9A-92F7-80D2A88E768A}"/>
              </a:ext>
            </a:extLst>
          </p:cNvPr>
          <p:cNvSpPr txBox="1"/>
          <p:nvPr/>
        </p:nvSpPr>
        <p:spPr>
          <a:xfrm>
            <a:off x="5690017" y="4539458"/>
            <a:ext cx="3692285" cy="1323439"/>
          </a:xfrm>
          <a:prstGeom prst="rect">
            <a:avLst/>
          </a:prstGeom>
          <a:noFill/>
        </p:spPr>
        <p:txBody>
          <a:bodyPr wrap="square" rtlCol="0">
            <a:spAutoFit/>
          </a:bodyPr>
          <a:lstStyle/>
          <a:p>
            <a:r>
              <a:rPr lang="en-US" sz="2000" dirty="0">
                <a:latin typeface="Comic Sans MS" panose="030F0702030302020204" pitchFamily="66" charset="0"/>
              </a:rPr>
              <a:t>Please send in a labelled PE kit in a drawstring bag. PE kits will be sent home at the end of every half term. </a:t>
            </a:r>
            <a:endParaRPr lang="en-GB" sz="2000" dirty="0">
              <a:latin typeface="Comic Sans MS" panose="030F0702030302020204" pitchFamily="66" charset="0"/>
            </a:endParaRPr>
          </a:p>
        </p:txBody>
      </p:sp>
      <p:pic>
        <p:nvPicPr>
          <p:cNvPr id="3076" name="Picture 4" descr="Personalised PE Bag Drawstring Backpack Waterproof Gym Swim School Sports  Bag (Blue, One Size-UK): Amazon.co.uk: Clothing">
            <a:extLst>
              <a:ext uri="{FF2B5EF4-FFF2-40B4-BE49-F238E27FC236}">
                <a16:creationId xmlns:a16="http://schemas.microsoft.com/office/drawing/2014/main" xmlns="" id="{DBB45153-B1C8-475C-B740-270F8DCFC8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3449" y="3536920"/>
            <a:ext cx="1501881" cy="153570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9CA98A3C-82F3-4837-9AC4-E121759D77C5}"/>
              </a:ext>
            </a:extLst>
          </p:cNvPr>
          <p:cNvSpPr txBox="1"/>
          <p:nvPr/>
        </p:nvSpPr>
        <p:spPr>
          <a:xfrm>
            <a:off x="7457799" y="138592"/>
            <a:ext cx="4470849" cy="400110"/>
          </a:xfrm>
          <a:prstGeom prst="rect">
            <a:avLst/>
          </a:prstGeom>
          <a:noFill/>
        </p:spPr>
        <p:txBody>
          <a:bodyPr wrap="square" rtlCol="0">
            <a:spAutoFit/>
          </a:bodyPr>
          <a:lstStyle/>
          <a:p>
            <a:r>
              <a:rPr lang="en-US" sz="2000" dirty="0">
                <a:latin typeface="Comic Sans MS" panose="030F0702030302020204" pitchFamily="66" charset="0"/>
              </a:rPr>
              <a:t>PE lessons Thursday and Friday</a:t>
            </a:r>
            <a:endParaRPr lang="en-GB" sz="2000" dirty="0">
              <a:latin typeface="Comic Sans MS" panose="030F0702030302020204" pitchFamily="66" charset="0"/>
            </a:endParaRPr>
          </a:p>
        </p:txBody>
      </p:sp>
    </p:spTree>
    <p:extLst>
      <p:ext uri="{BB962C8B-B14F-4D97-AF65-F5344CB8AC3E}">
        <p14:creationId xmlns:p14="http://schemas.microsoft.com/office/powerpoint/2010/main" val="355393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471633" y="172061"/>
            <a:ext cx="9577064" cy="747787"/>
          </a:xfrm>
        </p:spPr>
        <p:txBody>
          <a:bodyPr/>
          <a:lstStyle/>
          <a:p>
            <a:r>
              <a:rPr lang="en-US" dirty="0">
                <a:latin typeface="Comic Sans MS" panose="030F0702030302020204" pitchFamily="66" charset="0"/>
              </a:rPr>
              <a:t>What I need to start school</a:t>
            </a:r>
          </a:p>
        </p:txBody>
      </p:sp>
      <p:sp>
        <p:nvSpPr>
          <p:cNvPr id="2" name="TextBox 1">
            <a:extLst>
              <a:ext uri="{FF2B5EF4-FFF2-40B4-BE49-F238E27FC236}">
                <a16:creationId xmlns:a16="http://schemas.microsoft.com/office/drawing/2014/main" xmlns="" id="{2B8908B3-3762-4560-9B44-42EC18D8DABF}"/>
              </a:ext>
            </a:extLst>
          </p:cNvPr>
          <p:cNvSpPr txBox="1"/>
          <p:nvPr/>
        </p:nvSpPr>
        <p:spPr>
          <a:xfrm>
            <a:off x="478210" y="973940"/>
            <a:ext cx="3960440" cy="2554545"/>
          </a:xfrm>
          <a:prstGeom prst="rect">
            <a:avLst/>
          </a:prstGeom>
          <a:noFill/>
        </p:spPr>
        <p:txBody>
          <a:bodyPr wrap="square" rtlCol="0">
            <a:spAutoFit/>
          </a:bodyPr>
          <a:lstStyle/>
          <a:p>
            <a:r>
              <a:rPr lang="en-US" sz="2000" b="1" dirty="0">
                <a:latin typeface="Comic Sans MS" panose="030F0702030302020204" pitchFamily="66" charset="0"/>
              </a:rPr>
              <a:t>Outdoor Clothes</a:t>
            </a:r>
          </a:p>
          <a:p>
            <a:endParaRPr lang="en-US" sz="2000" dirty="0">
              <a:latin typeface="Comic Sans MS" panose="030F0702030302020204" pitchFamily="66" charset="0"/>
            </a:endParaRPr>
          </a:p>
          <a:p>
            <a:r>
              <a:rPr lang="en-US" sz="2000" dirty="0">
                <a:latin typeface="Comic Sans MS" panose="030F0702030302020204" pitchFamily="66" charset="0"/>
              </a:rPr>
              <a:t>Wellington Boots</a:t>
            </a:r>
          </a:p>
          <a:p>
            <a:r>
              <a:rPr lang="en-US" sz="2000" dirty="0">
                <a:latin typeface="Comic Sans MS" panose="030F0702030302020204" pitchFamily="66" charset="0"/>
              </a:rPr>
              <a:t>Spare socks (lots!)</a:t>
            </a:r>
          </a:p>
          <a:p>
            <a:r>
              <a:rPr lang="en-US" sz="2000" dirty="0">
                <a:latin typeface="Comic Sans MS" panose="030F0702030302020204" pitchFamily="66" charset="0"/>
              </a:rPr>
              <a:t>Change of clothes</a:t>
            </a:r>
          </a:p>
          <a:p>
            <a:r>
              <a:rPr lang="en-US" sz="2000" dirty="0">
                <a:latin typeface="Comic Sans MS" panose="030F0702030302020204" pitchFamily="66" charset="0"/>
              </a:rPr>
              <a:t>Hat</a:t>
            </a:r>
          </a:p>
          <a:p>
            <a:r>
              <a:rPr lang="en-US" sz="2000" dirty="0">
                <a:latin typeface="Comic Sans MS" panose="030F0702030302020204" pitchFamily="66" charset="0"/>
              </a:rPr>
              <a:t>Gloves</a:t>
            </a:r>
          </a:p>
          <a:p>
            <a:r>
              <a:rPr lang="en-US" sz="2000" dirty="0">
                <a:latin typeface="Comic Sans MS" panose="030F0702030302020204" pitchFamily="66" charset="0"/>
              </a:rPr>
              <a:t>Cap/Summer hat (Summer only)</a:t>
            </a:r>
            <a:endParaRPr lang="en-GB" sz="2000" dirty="0">
              <a:latin typeface="Comic Sans MS" panose="030F0702030302020204" pitchFamily="66" charset="0"/>
            </a:endParaRPr>
          </a:p>
        </p:txBody>
      </p:sp>
      <p:sp>
        <p:nvSpPr>
          <p:cNvPr id="16" name="TextBox 15">
            <a:extLst>
              <a:ext uri="{FF2B5EF4-FFF2-40B4-BE49-F238E27FC236}">
                <a16:creationId xmlns:a16="http://schemas.microsoft.com/office/drawing/2014/main" xmlns="" id="{D5713F0E-1DBC-40A5-9A65-E681B9214DCD}"/>
              </a:ext>
            </a:extLst>
          </p:cNvPr>
          <p:cNvSpPr txBox="1"/>
          <p:nvPr/>
        </p:nvSpPr>
        <p:spPr>
          <a:xfrm>
            <a:off x="5690016" y="1069594"/>
            <a:ext cx="5734576" cy="2246769"/>
          </a:xfrm>
          <a:prstGeom prst="rect">
            <a:avLst/>
          </a:prstGeom>
          <a:noFill/>
        </p:spPr>
        <p:txBody>
          <a:bodyPr wrap="square" rtlCol="0">
            <a:spAutoFit/>
          </a:bodyPr>
          <a:lstStyle/>
          <a:p>
            <a:r>
              <a:rPr lang="en-US" sz="2000" dirty="0">
                <a:latin typeface="Comic Sans MS" panose="030F0702030302020204" pitchFamily="66" charset="0"/>
              </a:rPr>
              <a:t>Children in Reception will have access to outdoors throughout the year, in any weather. Please ensure children have suitable outdoor coats. We ask that wellington boots are left in school all year. </a:t>
            </a:r>
          </a:p>
          <a:p>
            <a:r>
              <a:rPr lang="en-US" sz="2000" dirty="0">
                <a:latin typeface="Comic Sans MS" panose="030F0702030302020204" pitchFamily="66" charset="0"/>
              </a:rPr>
              <a:t>Please also ensure a full change of clothes, including multiple socks is in school. </a:t>
            </a:r>
            <a:endParaRPr lang="en-GB" sz="2000" dirty="0">
              <a:latin typeface="Comic Sans MS" panose="030F0702030302020204" pitchFamily="66" charset="0"/>
            </a:endParaRPr>
          </a:p>
        </p:txBody>
      </p:sp>
      <p:pic>
        <p:nvPicPr>
          <p:cNvPr id="11" name="Picture 2" descr="LABEL IT OR LOSE IT Trademark of If Lost Limited Serial Number: 77884424 ::  Trademarkia Trademarks">
            <a:extLst>
              <a:ext uri="{FF2B5EF4-FFF2-40B4-BE49-F238E27FC236}">
                <a16:creationId xmlns:a16="http://schemas.microsoft.com/office/drawing/2014/main" xmlns="" id="{6179379B-5B93-463B-9946-30027E375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675" y="4478054"/>
            <a:ext cx="331470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igle Kids Woodypop Wellington Boots">
            <a:extLst>
              <a:ext uri="{FF2B5EF4-FFF2-40B4-BE49-F238E27FC236}">
                <a16:creationId xmlns:a16="http://schemas.microsoft.com/office/drawing/2014/main" xmlns="" id="{C1F39E63-3D41-4EE6-AC98-FDA0034E64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088" y="3624139"/>
            <a:ext cx="1952625"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83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656"/>
            <a:ext cx="9829800" cy="683096"/>
          </a:xfrm>
        </p:spPr>
        <p:txBody>
          <a:bodyPr/>
          <a:lstStyle/>
          <a:p>
            <a:r>
              <a:rPr lang="en-US" dirty="0">
                <a:latin typeface="Comic Sans MS" panose="030F0702030302020204" pitchFamily="66" charset="0"/>
              </a:rPr>
              <a:t>Before starting school</a:t>
            </a:r>
          </a:p>
        </p:txBody>
      </p:sp>
      <p:sp>
        <p:nvSpPr>
          <p:cNvPr id="3" name="Content Placeholder 2"/>
          <p:cNvSpPr>
            <a:spLocks noGrp="1"/>
          </p:cNvSpPr>
          <p:nvPr>
            <p:ph idx="1"/>
          </p:nvPr>
        </p:nvSpPr>
        <p:spPr>
          <a:xfrm>
            <a:off x="1181100" y="1268760"/>
            <a:ext cx="9144000" cy="3474720"/>
          </a:xfrm>
        </p:spPr>
        <p:txBody>
          <a:bodyPr/>
          <a:lstStyle/>
          <a:p>
            <a:r>
              <a:rPr lang="en-US" dirty="0">
                <a:latin typeface="Comic Sans MS" panose="030F0702030302020204" pitchFamily="66" charset="0"/>
              </a:rPr>
              <a:t>Please ensure all data forms are completed and handed into the school office. </a:t>
            </a:r>
          </a:p>
          <a:p>
            <a:r>
              <a:rPr lang="en-US" dirty="0">
                <a:latin typeface="Comic Sans MS" panose="030F0702030302020204" pitchFamily="66" charset="0"/>
              </a:rPr>
              <a:t>Ensure your collection form is up to date- only people named on this will be able to collect. </a:t>
            </a:r>
          </a:p>
          <a:p>
            <a:r>
              <a:rPr lang="en-US" dirty="0">
                <a:latin typeface="Comic Sans MS" panose="030F0702030302020204" pitchFamily="66" charset="0"/>
              </a:rPr>
              <a:t>Talk to your child about some of the changes within school such as washing our hands regularly and not putting toys in our mouth. </a:t>
            </a:r>
          </a:p>
          <a:p>
            <a:pPr marL="0"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656"/>
            <a:ext cx="9829800" cy="683096"/>
          </a:xfrm>
        </p:spPr>
        <p:txBody>
          <a:bodyPr/>
          <a:lstStyle/>
          <a:p>
            <a:r>
              <a:rPr lang="en-US" dirty="0">
                <a:latin typeface="Comic Sans MS" panose="030F0702030302020204" pitchFamily="66" charset="0"/>
              </a:rPr>
              <a:t>Before starting school</a:t>
            </a:r>
          </a:p>
        </p:txBody>
      </p:sp>
      <p:sp>
        <p:nvSpPr>
          <p:cNvPr id="3" name="Content Placeholder 2"/>
          <p:cNvSpPr>
            <a:spLocks noGrp="1"/>
          </p:cNvSpPr>
          <p:nvPr>
            <p:ph idx="1"/>
          </p:nvPr>
        </p:nvSpPr>
        <p:spPr>
          <a:xfrm>
            <a:off x="1181100" y="1268760"/>
            <a:ext cx="9144000" cy="3474720"/>
          </a:xfrm>
        </p:spPr>
        <p:txBody>
          <a:bodyPr/>
          <a:lstStyle/>
          <a:p>
            <a:pPr marL="0" indent="0">
              <a:buNone/>
            </a:pPr>
            <a:r>
              <a:rPr lang="en-US" b="1" dirty="0">
                <a:latin typeface="Comic Sans MS" panose="030F0702030302020204" pitchFamily="66" charset="0"/>
              </a:rPr>
              <a:t>Stay and Play</a:t>
            </a:r>
          </a:p>
          <a:p>
            <a:pPr marL="0" indent="0">
              <a:buNone/>
            </a:pPr>
            <a:r>
              <a:rPr lang="en-US" dirty="0">
                <a:latin typeface="Comic Sans MS" panose="030F0702030302020204" pitchFamily="66" charset="0"/>
              </a:rPr>
              <a:t>Children should have received an invite to stay and play on Friday 4</a:t>
            </a:r>
            <a:r>
              <a:rPr lang="en-US" baseline="30000" dirty="0">
                <a:latin typeface="Comic Sans MS" panose="030F0702030302020204" pitchFamily="66" charset="0"/>
              </a:rPr>
              <a:t>th</a:t>
            </a:r>
            <a:r>
              <a:rPr lang="en-US" dirty="0">
                <a:latin typeface="Comic Sans MS" panose="030F0702030302020204" pitchFamily="66" charset="0"/>
              </a:rPr>
              <a:t> September your time slot will be on your invite. Please ring the school office if you are unsure about the time. </a:t>
            </a:r>
          </a:p>
          <a:p>
            <a:pPr marL="0" indent="0">
              <a:buNone/>
            </a:pPr>
            <a:r>
              <a:rPr lang="en-US" dirty="0">
                <a:latin typeface="Comic Sans MS" panose="030F0702030302020204" pitchFamily="66" charset="0"/>
              </a:rPr>
              <a:t>On this day please bring children to the school office where they will be met by a member of staff. </a:t>
            </a:r>
          </a:p>
          <a:p>
            <a:pPr marL="0" indent="0">
              <a:buNone/>
            </a:pPr>
            <a:r>
              <a:rPr lang="en-US" dirty="0">
                <a:latin typeface="Comic Sans MS" panose="030F0702030302020204" pitchFamily="66" charset="0"/>
              </a:rPr>
              <a:t>Please arrive promptly to collect the children to enable us to clean and prepare the classroom for the next group. </a:t>
            </a:r>
          </a:p>
          <a:p>
            <a:pPr marL="0" indent="0">
              <a:buNone/>
            </a:pPr>
            <a:endParaRPr lang="en-US" dirty="0">
              <a:latin typeface="Comic Sans MS" panose="030F0702030302020204" pitchFamily="66" charset="0"/>
            </a:endParaRPr>
          </a:p>
        </p:txBody>
      </p:sp>
      <p:pic>
        <p:nvPicPr>
          <p:cNvPr id="5122" name="Picture 2" descr="Stay 'n' Play – The Parkside School">
            <a:extLst>
              <a:ext uri="{FF2B5EF4-FFF2-40B4-BE49-F238E27FC236}">
                <a16:creationId xmlns:a16="http://schemas.microsoft.com/office/drawing/2014/main" xmlns="" id="{92B1BEEB-417D-4EF7-84D7-62593B407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4437112"/>
            <a:ext cx="31908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05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15C6C-6BB6-4DB6-B7D6-7F14EAB2CC5C}">
  <ds:schemaRefs>
    <ds:schemaRef ds:uri="http://schemas.openxmlformats.org/package/2006/metadata/core-properties"/>
    <ds:schemaRef ds:uri="http://schemas.microsoft.com/office/2006/documentManagement/types"/>
    <ds:schemaRef ds:uri="http://purl.org/dc/dcmitype/"/>
    <ds:schemaRef ds:uri="a4f35948-e619-41b3-aa29-22878b09cfd2"/>
    <ds:schemaRef ds:uri="http://purl.org/dc/elements/1.1/"/>
    <ds:schemaRef ds:uri="http://purl.org/dc/terms/"/>
    <ds:schemaRef ds:uri="http://schemas.microsoft.com/office/infopath/2007/PartnerControls"/>
    <ds:schemaRef ds:uri="http://www.w3.org/XML/1998/namespace"/>
    <ds:schemaRef ds:uri="40262f94-9f35-4ac3-9a90-690165a166b7"/>
    <ds:schemaRef ds:uri="http://schemas.microsoft.com/office/2006/metadata/properties"/>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108</TotalTime>
  <Words>1572</Words>
  <Application>Microsoft Office PowerPoint</Application>
  <PresentationFormat>Custom</PresentationFormat>
  <Paragraphs>130</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Children Friends 16x9</vt:lpstr>
      <vt:lpstr>Reception Intake September 2020</vt:lpstr>
      <vt:lpstr>Welcome to our school</vt:lpstr>
      <vt:lpstr>Meet the staff</vt:lpstr>
      <vt:lpstr>Foundation Stage Unit</vt:lpstr>
      <vt:lpstr>What I need to start school</vt:lpstr>
      <vt:lpstr>What I need to start school</vt:lpstr>
      <vt:lpstr>What I need to start school</vt:lpstr>
      <vt:lpstr>Before starting school</vt:lpstr>
      <vt:lpstr>Before starting school</vt:lpstr>
      <vt:lpstr>PowerPoint Presentation</vt:lpstr>
      <vt:lpstr>PowerPoint Presentation</vt:lpstr>
      <vt:lpstr>In school</vt:lpstr>
      <vt:lpstr>Lunchtime</vt:lpstr>
      <vt:lpstr>End of school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 Intake September 2020</dc:title>
  <dc:creator>S Crowther</dc:creator>
  <cp:lastModifiedBy>Sadia Riaz</cp:lastModifiedBy>
  <cp:revision>15</cp:revision>
  <dcterms:created xsi:type="dcterms:W3CDTF">2020-08-28T12:50:09Z</dcterms:created>
  <dcterms:modified xsi:type="dcterms:W3CDTF">2020-09-10T12:54:07Z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